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07" r:id="rId3"/>
    <p:sldId id="322" r:id="rId4"/>
    <p:sldId id="310" r:id="rId5"/>
    <p:sldId id="312" r:id="rId6"/>
    <p:sldId id="316" r:id="rId7"/>
    <p:sldId id="314" r:id="rId8"/>
    <p:sldId id="318" r:id="rId9"/>
    <p:sldId id="315" r:id="rId10"/>
    <p:sldId id="277" r:id="rId11"/>
    <p:sldId id="320" r:id="rId12"/>
    <p:sldId id="317" r:id="rId13"/>
    <p:sldId id="319" r:id="rId14"/>
    <p:sldId id="321" r:id="rId15"/>
    <p:sldId id="298"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A13B284-61E0-40DD-B684-0F0FC7835940}">
          <p14:sldIdLst>
            <p14:sldId id="257"/>
          </p14:sldIdLst>
        </p14:section>
        <p14:section name="Section sans titre" id="{69F40009-9B1B-49AC-A30F-E044696C87AB}">
          <p14:sldIdLst>
            <p14:sldId id="307"/>
            <p14:sldId id="322"/>
            <p14:sldId id="310"/>
            <p14:sldId id="312"/>
            <p14:sldId id="316"/>
            <p14:sldId id="314"/>
            <p14:sldId id="318"/>
            <p14:sldId id="315"/>
          </p14:sldIdLst>
        </p14:section>
        <p14:section name="Section sans titre" id="{80CD31A7-C9DD-4517-8E29-812489301833}">
          <p14:sldIdLst>
            <p14:sldId id="277"/>
            <p14:sldId id="320"/>
            <p14:sldId id="317"/>
            <p14:sldId id="319"/>
            <p14:sldId id="321"/>
            <p14:sldId id="2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5120-E213-441F-94DF-D1AE610B4EC6}" type="datetimeFigureOut">
              <a:rPr lang="fr-FR" smtClean="0"/>
              <a:t>14/01/2024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7507E-40C2-4399-BFB6-AE2B37196AEE}" type="slidenum">
              <a:rPr lang="fr-FR" smtClean="0"/>
              <a:t>‹N°›</a:t>
            </a:fld>
            <a:endParaRPr lang="fr-FR"/>
          </a:p>
        </p:txBody>
      </p:sp>
    </p:spTree>
    <p:extLst>
      <p:ext uri="{BB962C8B-B14F-4D97-AF65-F5344CB8AC3E}">
        <p14:creationId xmlns:p14="http://schemas.microsoft.com/office/powerpoint/2010/main" val="243424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62381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4053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5979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9CEFEB-9DCA-44BD-B028-8D85A09B55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1C1AD28-788A-43D8-8E4B-704C9E2CC3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6777BC1-9459-469C-AE1A-8D1DFB56F7AD}"/>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6BBE18A1-ED2B-4FD5-B69C-8CE30120A6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8CC3655-A9DE-4285-B069-45BCE9A92501}"/>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60891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1C6906-E0EF-4904-90E7-43F317CAC08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0F95BCF-F410-46F1-93DA-7D7DB8C6290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19A3AA-BE19-4B8F-932B-F3058641AF68}"/>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26BBD69D-C7CC-4F01-A52C-475731CE94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DCD22B6-628B-4834-A000-E7D1586595E7}"/>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51422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49C29F-D6C3-45B7-9E0A-DC72F88777B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090BE96-AD23-4CAE-BBEB-8A79EBC9A6D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4DB5D81-02ED-4DB4-80E1-F5CC10953B89}"/>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AC1A438F-A37F-4D7E-B4F0-E1B290774B8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02422C-1B88-47F3-B84A-4843305C40A5}"/>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2950741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527382" y="1484784"/>
            <a:ext cx="11137237" cy="3456384"/>
          </a:xfrm>
          <a:prstGeom prst="rect">
            <a:avLst/>
          </a:prstGeom>
        </p:spPr>
        <p:txBody>
          <a:bodyPr anchor="ctr"/>
          <a:lstStyle>
            <a:lvl1pPr algn="ctr">
              <a:defRPr lang="fr-FR" sz="4000" b="1" kern="1200" dirty="0">
                <a:solidFill>
                  <a:srgbClr val="002060"/>
                </a:solidFill>
                <a:latin typeface="Arial" charset="0"/>
                <a:ea typeface="Arial" charset="0"/>
                <a:cs typeface="Arial" charset="0"/>
              </a:defRPr>
            </a:lvl1pPr>
          </a:lstStyle>
          <a:p>
            <a:r>
              <a:rPr lang="fr-FR" dirty="0"/>
              <a:t>Titre de votre présentation</a:t>
            </a:r>
          </a:p>
        </p:txBody>
      </p:sp>
      <p:sp>
        <p:nvSpPr>
          <p:cNvPr id="9" name="Text Placeholder 18"/>
          <p:cNvSpPr>
            <a:spLocks noGrp="1"/>
          </p:cNvSpPr>
          <p:nvPr>
            <p:ph type="body" sz="quarter" idx="11" hasCustomPrompt="1"/>
          </p:nvPr>
        </p:nvSpPr>
        <p:spPr>
          <a:xfrm>
            <a:off x="527381" y="5161756"/>
            <a:ext cx="8928992" cy="1363588"/>
          </a:xfrm>
          <a:prstGeom prst="rect">
            <a:avLst/>
          </a:prstGeom>
        </p:spPr>
        <p:txBody>
          <a:bodyPr vert="horz"/>
          <a:lstStyle>
            <a:lvl1pPr algn="ctr">
              <a:buFontTx/>
              <a:buNone/>
              <a:defRPr lang="fr-FR" sz="3200" kern="1200" noProof="0" dirty="0" smtClean="0">
                <a:solidFill>
                  <a:srgbClr val="002060"/>
                </a:solidFill>
                <a:latin typeface="Arial" charset="0"/>
                <a:ea typeface="Arial" charset="0"/>
                <a:cs typeface="Arial" charset="0"/>
              </a:defRPr>
            </a:lvl1pPr>
            <a:lvl5pPr>
              <a:buFontTx/>
              <a:buNone/>
              <a:defRPr/>
            </a:lvl5p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fr-FR" dirty="0"/>
              <a:t>(éventuellement votre sous-titre)</a:t>
            </a:r>
          </a:p>
        </p:txBody>
      </p:sp>
      <p:sp>
        <p:nvSpPr>
          <p:cNvPr id="5" name="Espace réservé de la date 4">
            <a:extLst>
              <a:ext uri="{FF2B5EF4-FFF2-40B4-BE49-F238E27FC236}">
                <a16:creationId xmlns:a16="http://schemas.microsoft.com/office/drawing/2014/main" id="{ADBCBBAD-9AC4-AAD8-0177-294D39E89971}"/>
              </a:ext>
            </a:extLst>
          </p:cNvPr>
          <p:cNvSpPr>
            <a:spLocks noGrp="1"/>
          </p:cNvSpPr>
          <p:nvPr>
            <p:ph type="dt" sz="half" idx="12"/>
          </p:nvPr>
        </p:nvSpPr>
        <p:spPr/>
        <p:txBody>
          <a:bodyPr/>
          <a:lstStyle/>
          <a:p>
            <a:fld id="{8C5A9702-2550-4419-A939-FFEA7C98C218}" type="datetime1">
              <a:rPr lang="fr-FR" smtClean="0"/>
              <a:t>14/01/2024</a:t>
            </a:fld>
            <a:endParaRPr lang="fr-FR" dirty="0"/>
          </a:p>
        </p:txBody>
      </p:sp>
      <p:sp>
        <p:nvSpPr>
          <p:cNvPr id="6" name="Espace réservé du pied de page 5">
            <a:extLst>
              <a:ext uri="{FF2B5EF4-FFF2-40B4-BE49-F238E27FC236}">
                <a16:creationId xmlns:a16="http://schemas.microsoft.com/office/drawing/2014/main" id="{11A82B17-05D4-A459-415C-16E3D4FF515A}"/>
              </a:ext>
            </a:extLst>
          </p:cNvPr>
          <p:cNvSpPr>
            <a:spLocks noGrp="1"/>
          </p:cNvSpPr>
          <p:nvPr>
            <p:ph type="ftr" sz="quarter" idx="13"/>
          </p:nvPr>
        </p:nvSpPr>
        <p:spPr/>
        <p:txBody>
          <a:bodyPr/>
          <a:lstStyle/>
          <a:p>
            <a:endParaRPr lang="fr-FR"/>
          </a:p>
        </p:txBody>
      </p:sp>
      <p:sp>
        <p:nvSpPr>
          <p:cNvPr id="7" name="Espace réservé du numéro de diapositive 6">
            <a:extLst>
              <a:ext uri="{FF2B5EF4-FFF2-40B4-BE49-F238E27FC236}">
                <a16:creationId xmlns:a16="http://schemas.microsoft.com/office/drawing/2014/main" id="{885C983D-1E4D-CBCC-DC61-F6A5E0F520F0}"/>
              </a:ext>
            </a:extLst>
          </p:cNvPr>
          <p:cNvSpPr>
            <a:spLocks noGrp="1"/>
          </p:cNvSpPr>
          <p:nvPr>
            <p:ph type="sldNum" sz="quarter" idx="14"/>
          </p:nvPr>
        </p:nvSpPr>
        <p:spPr/>
        <p:txBody>
          <a:bodyPr/>
          <a:lstStyle/>
          <a:p>
            <a:fld id="{B7D1BCB7-313E-4C59-B0F5-1B458F9529EC}" type="slidenum">
              <a:rPr lang="fr-FR" smtClean="0"/>
              <a:t>‹N°›</a:t>
            </a:fld>
            <a:endParaRPr lang="fr-FR"/>
          </a:p>
        </p:txBody>
      </p:sp>
    </p:spTree>
    <p:extLst>
      <p:ext uri="{BB962C8B-B14F-4D97-AF65-F5344CB8AC3E}">
        <p14:creationId xmlns:p14="http://schemas.microsoft.com/office/powerpoint/2010/main" val="180525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 chapitr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9245601" y="6196014"/>
            <a:ext cx="1934633" cy="365125"/>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FDA7FC-4560-41FC-8AEF-989905441372}" type="slidenum">
              <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5362" name="Picture 2" descr="C:\wamp\www\demo2\templates\Ol_Albos\header\header0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385" y="1579414"/>
            <a:ext cx="11118851" cy="34337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527386" y="1595264"/>
            <a:ext cx="11137233" cy="3417912"/>
          </a:xfrm>
          <a:prstGeom prst="rect">
            <a:avLst/>
          </a:prstGeom>
        </p:spPr>
        <p:txBody>
          <a:bodyPr anchor="ctr"/>
          <a:lstStyle>
            <a:lvl1pPr>
              <a:defRPr lang="fr-FR" sz="4000" b="1" kern="1200" dirty="0">
                <a:solidFill>
                  <a:srgbClr val="002060"/>
                </a:solidFill>
                <a:latin typeface="Arial" charset="0"/>
                <a:ea typeface="Arial" charset="0"/>
                <a:cs typeface="Arial" charset="0"/>
              </a:defRPr>
            </a:lvl1pPr>
          </a:lstStyle>
          <a:p>
            <a:r>
              <a:rPr lang="fr-FR" dirty="0"/>
              <a:t>Modifiez le style du titre</a:t>
            </a:r>
          </a:p>
        </p:txBody>
      </p:sp>
      <p:sp>
        <p:nvSpPr>
          <p:cNvPr id="7" name="Text Placeholder 18"/>
          <p:cNvSpPr>
            <a:spLocks noGrp="1"/>
          </p:cNvSpPr>
          <p:nvPr>
            <p:ph type="body" sz="quarter" idx="11"/>
          </p:nvPr>
        </p:nvSpPr>
        <p:spPr>
          <a:xfrm>
            <a:off x="527384" y="5085184"/>
            <a:ext cx="9025001" cy="1475954"/>
          </a:xfrm>
          <a:prstGeom prst="rect">
            <a:avLst/>
          </a:prstGeom>
        </p:spPr>
        <p:txBody>
          <a:bodyPr vert="horz"/>
          <a:lstStyle>
            <a:lvl1pPr algn="ctr">
              <a:buFontTx/>
              <a:buNone/>
              <a:defRPr lang="fr-FR" sz="3200" kern="1200" noProof="0" dirty="0" smtClean="0">
                <a:solidFill>
                  <a:schemeClr val="tx1"/>
                </a:solidFill>
                <a:latin typeface="Arial" charset="0"/>
                <a:ea typeface="Arial" charset="0"/>
                <a:cs typeface="Arial" charset="0"/>
              </a:defRPr>
            </a:lvl1pPr>
            <a:lvl5pPr>
              <a:buFontTx/>
              <a:buNone/>
              <a:defRPr/>
            </a:lvl5pPr>
          </a:lstStyle>
          <a:p>
            <a:pPr lvl="0"/>
            <a:r>
              <a:rPr lang="fr-FR" dirty="0"/>
              <a:t>Modifiez les styles du texte du masque</a:t>
            </a:r>
          </a:p>
        </p:txBody>
      </p:sp>
    </p:spTree>
    <p:extLst>
      <p:ext uri="{BB962C8B-B14F-4D97-AF65-F5344CB8AC3E}">
        <p14:creationId xmlns:p14="http://schemas.microsoft.com/office/powerpoint/2010/main" val="131753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DF8758-F215-4B2D-B126-513E12F8447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5FA425-7C8C-4694-A9F4-BB15C962108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C9BAA7-03B5-44EC-9C55-0424FF73ED66}"/>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BD5F2755-C4F3-4674-851A-E9B8924392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1F5C4FF-49D1-45C5-8D9F-D71A18069B7A}"/>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106753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8CCD9-8569-4431-B8A5-2219D6ACF43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468A478-9639-4808-BCC0-2143F97F71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41B9D0-7017-45E4-B61B-C6A32E5EDD17}"/>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74A2F167-8F44-427D-8DD1-46A0E2B824C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8DAFA3-E4F7-471F-86D5-9A5D5D03B085}"/>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253893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4049D-13AC-437E-A373-B75300FC31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DAFEDF-6BFD-4AA6-8986-CAA99BAA125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105532-A56C-412E-B53F-26CE42E545D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1B88969-CA7A-48EC-AB88-919156AF6847}"/>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6" name="Espace réservé du pied de page 5">
            <a:extLst>
              <a:ext uri="{FF2B5EF4-FFF2-40B4-BE49-F238E27FC236}">
                <a16:creationId xmlns:a16="http://schemas.microsoft.com/office/drawing/2014/main" id="{829AD8D1-4482-49DD-BEAF-374A6A318A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47AD4F-C566-42AF-9E9E-69D885D0CC5B}"/>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27610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ECE538-CAA2-4824-BAFE-0401D3BCEC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D48268F-9EAB-4D0E-B341-6A705770D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3AD89D9-4D05-450B-9913-F0202EA3ECD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2427E7-F067-45BC-880C-3D9BFA15D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F4B48A9-22CB-49B4-B3DF-AA34C9C8FD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5F78F0-D144-4832-9CE8-4AAD067BF7F1}"/>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8" name="Espace réservé du pied de page 7">
            <a:extLst>
              <a:ext uri="{FF2B5EF4-FFF2-40B4-BE49-F238E27FC236}">
                <a16:creationId xmlns:a16="http://schemas.microsoft.com/office/drawing/2014/main" id="{82B6839C-02A3-4211-9A11-DEB81BBADD6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6F29A46-98B8-42DE-96FA-44C260DE9F3D}"/>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411642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46EC03-61CE-43FD-817F-D4E754433BE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7849C50-9FEA-4E9B-AFE7-C0A7CDFB4AA1}"/>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4" name="Espace réservé du pied de page 3">
            <a:extLst>
              <a:ext uri="{FF2B5EF4-FFF2-40B4-BE49-F238E27FC236}">
                <a16:creationId xmlns:a16="http://schemas.microsoft.com/office/drawing/2014/main" id="{BA6512C4-D87F-428B-B2BD-E1D5CB2B3B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B3F3EB9-9FD1-4E02-B911-C1011E763B3E}"/>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196754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674993-152C-4F58-9DD4-32FA586254A8}"/>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3" name="Espace réservé du pied de page 2">
            <a:extLst>
              <a:ext uri="{FF2B5EF4-FFF2-40B4-BE49-F238E27FC236}">
                <a16:creationId xmlns:a16="http://schemas.microsoft.com/office/drawing/2014/main" id="{B526FF3F-4BEC-481B-93B2-D5799AD6CC0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9E3C187-D7D0-494D-8153-E0B1C2B17EC9}"/>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2493354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333E-E155-4B57-8052-9D5CEE83AB6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880A5EC-5512-439E-9AE5-8BE44254F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CFA2143-1F59-410D-A31B-BA1FE15208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3816AC6-0698-4083-AA53-1D40D7A9F4C7}"/>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6" name="Espace réservé du pied de page 5">
            <a:extLst>
              <a:ext uri="{FF2B5EF4-FFF2-40B4-BE49-F238E27FC236}">
                <a16:creationId xmlns:a16="http://schemas.microsoft.com/office/drawing/2014/main" id="{297A3751-4E47-48FB-BFEA-73C679B4A2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2359B15-032C-41E8-8567-B2857ED2DD9A}"/>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129310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301CF2-BD4A-4B76-B0EA-4F3E741391A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B69AA32-4138-4244-9C79-EEF2F06F7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B2495A5-FE0F-4FD2-A5F9-6B796B9F0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FAF081-CEEB-4DA5-B92B-2840F452DA38}"/>
              </a:ext>
            </a:extLst>
          </p:cNvPr>
          <p:cNvSpPr>
            <a:spLocks noGrp="1"/>
          </p:cNvSpPr>
          <p:nvPr>
            <p:ph type="dt" sz="half" idx="10"/>
          </p:nvPr>
        </p:nvSpPr>
        <p:spPr/>
        <p:txBody>
          <a:bodyPr/>
          <a:lstStyle/>
          <a:p>
            <a:fld id="{157B0865-8341-495F-AFD9-2A44D1ADD471}" type="datetimeFigureOut">
              <a:rPr lang="fr-FR" smtClean="0"/>
              <a:t>14/01/2024</a:t>
            </a:fld>
            <a:endParaRPr lang="fr-FR"/>
          </a:p>
        </p:txBody>
      </p:sp>
      <p:sp>
        <p:nvSpPr>
          <p:cNvPr id="6" name="Espace réservé du pied de page 5">
            <a:extLst>
              <a:ext uri="{FF2B5EF4-FFF2-40B4-BE49-F238E27FC236}">
                <a16:creationId xmlns:a16="http://schemas.microsoft.com/office/drawing/2014/main" id="{542563E8-D375-4928-809C-1C43095329F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646AEA-5552-46DD-B958-3701E91CB003}"/>
              </a:ext>
            </a:extLst>
          </p:cNvPr>
          <p:cNvSpPr>
            <a:spLocks noGrp="1"/>
          </p:cNvSpPr>
          <p:nvPr>
            <p:ph type="sldNum" sz="quarter" idx="12"/>
          </p:nvPr>
        </p:nvSpPr>
        <p:spPr/>
        <p:txBody>
          <a:bodyPr/>
          <a:lstStyle/>
          <a:p>
            <a:fld id="{B955A64A-2A23-4A8B-903D-DE72C9D1EAF8}" type="slidenum">
              <a:rPr lang="fr-FR" smtClean="0"/>
              <a:t>‹N°›</a:t>
            </a:fld>
            <a:endParaRPr lang="fr-FR"/>
          </a:p>
        </p:txBody>
      </p:sp>
    </p:spTree>
    <p:extLst>
      <p:ext uri="{BB962C8B-B14F-4D97-AF65-F5344CB8AC3E}">
        <p14:creationId xmlns:p14="http://schemas.microsoft.com/office/powerpoint/2010/main" val="3277385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FA25FC-DE96-41EC-8BC9-73DA75F8E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26EB145-15D0-4CA7-BD9D-ECF0045DCB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71643C4-9163-4EA7-B2F8-D97E327C2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B0865-8341-495F-AFD9-2A44D1ADD471}" type="datetimeFigureOut">
              <a:rPr lang="fr-FR" smtClean="0"/>
              <a:t>14/01/2024</a:t>
            </a:fld>
            <a:endParaRPr lang="fr-FR"/>
          </a:p>
        </p:txBody>
      </p:sp>
      <p:sp>
        <p:nvSpPr>
          <p:cNvPr id="5" name="Espace réservé du pied de page 4">
            <a:extLst>
              <a:ext uri="{FF2B5EF4-FFF2-40B4-BE49-F238E27FC236}">
                <a16:creationId xmlns:a16="http://schemas.microsoft.com/office/drawing/2014/main" id="{B8CAB0E3-6CF0-4D8D-BEED-ADBAC1D8A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93B2D54-A280-4542-A6A8-2AD85BA61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5A64A-2A23-4A8B-903D-DE72C9D1EAF8}" type="slidenum">
              <a:rPr lang="fr-FR" smtClean="0"/>
              <a:t>‹N°›</a:t>
            </a:fld>
            <a:endParaRPr lang="fr-FR"/>
          </a:p>
        </p:txBody>
      </p:sp>
    </p:spTree>
    <p:extLst>
      <p:ext uri="{BB962C8B-B14F-4D97-AF65-F5344CB8AC3E}">
        <p14:creationId xmlns:p14="http://schemas.microsoft.com/office/powerpoint/2010/main" val="2102178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66D723E-74A3-4EC9-884C-26871AFF00FB}"/>
              </a:ext>
            </a:extLst>
          </p:cNvPr>
          <p:cNvPicPr>
            <a:picLocks noChangeAspect="1"/>
          </p:cNvPicPr>
          <p:nvPr/>
        </p:nvPicPr>
        <p:blipFill>
          <a:blip r:embed="rId2"/>
          <a:stretch>
            <a:fillRect/>
          </a:stretch>
        </p:blipFill>
        <p:spPr>
          <a:xfrm>
            <a:off x="0" y="1729409"/>
            <a:ext cx="12192000" cy="5128591"/>
          </a:xfrm>
          <a:prstGeom prst="rect">
            <a:avLst/>
          </a:prstGeom>
        </p:spPr>
      </p:pic>
      <p:sp>
        <p:nvSpPr>
          <p:cNvPr id="2" name="Titre 1"/>
          <p:cNvSpPr>
            <a:spLocks noGrp="1"/>
          </p:cNvSpPr>
          <p:nvPr>
            <p:ph type="title"/>
          </p:nvPr>
        </p:nvSpPr>
        <p:spPr>
          <a:xfrm>
            <a:off x="0" y="83517"/>
            <a:ext cx="5936974" cy="1563757"/>
          </a:xfrm>
        </p:spPr>
        <p:txBody>
          <a:bodyPr/>
          <a:lstStyle/>
          <a:p>
            <a:pPr>
              <a:defRPr/>
            </a:pPr>
            <a:r>
              <a:rPr lang="fr-FR" dirty="0">
                <a:solidFill>
                  <a:schemeClr val="tx1"/>
                </a:solidFill>
                <a:latin typeface="Arial"/>
                <a:cs typeface="Arial"/>
              </a:rPr>
              <a:t>SYSTEME AND DATA DRIVEN</a:t>
            </a:r>
            <a:endParaRPr lang="fr-FR" dirty="0">
              <a:solidFill>
                <a:schemeClr val="tx1"/>
              </a:solidFill>
            </a:endParaRPr>
          </a:p>
        </p:txBody>
      </p:sp>
      <p:sp>
        <p:nvSpPr>
          <p:cNvPr id="8" name="Espace réservé de la date 7">
            <a:extLst>
              <a:ext uri="{FF2B5EF4-FFF2-40B4-BE49-F238E27FC236}">
                <a16:creationId xmlns:a16="http://schemas.microsoft.com/office/drawing/2014/main" id="{C585FF4A-598D-91B7-F129-4D3D153CADB5}"/>
              </a:ext>
            </a:extLst>
          </p:cNvPr>
          <p:cNvSpPr>
            <a:spLocks noGrp="1"/>
          </p:cNvSpPr>
          <p:nvPr>
            <p:ph type="dt" sz="half" idx="12"/>
          </p:nvPr>
        </p:nvSpPr>
        <p:spPr>
          <a:xfrm>
            <a:off x="112485" y="6356349"/>
            <a:ext cx="2743200" cy="365125"/>
          </a:xfrm>
        </p:spPr>
        <p:txBody>
          <a:bodyPr/>
          <a:lstStyle/>
          <a:p>
            <a:fld id="{F2165286-3A15-42FB-AAD9-4864E703F277}" type="datetime1">
              <a:rPr lang="fr-FR" smtClean="0"/>
              <a:t>14/01/2024</a:t>
            </a:fld>
            <a:endParaRPr lang="fr-FR" dirty="0"/>
          </a:p>
        </p:txBody>
      </p:sp>
      <p:sp>
        <p:nvSpPr>
          <p:cNvPr id="10" name="Espace réservé du numéro de diapositive 9">
            <a:extLst>
              <a:ext uri="{FF2B5EF4-FFF2-40B4-BE49-F238E27FC236}">
                <a16:creationId xmlns:a16="http://schemas.microsoft.com/office/drawing/2014/main" id="{863E17AD-5A54-964C-A8A0-CC548ECD6D90}"/>
              </a:ext>
            </a:extLst>
          </p:cNvPr>
          <p:cNvSpPr>
            <a:spLocks noGrp="1"/>
          </p:cNvSpPr>
          <p:nvPr>
            <p:ph type="sldNum" sz="quarter" idx="14"/>
          </p:nvPr>
        </p:nvSpPr>
        <p:spPr>
          <a:xfrm>
            <a:off x="8610600" y="6356350"/>
            <a:ext cx="2743200" cy="365125"/>
          </a:xfrm>
        </p:spPr>
        <p:txBody>
          <a:bodyPr/>
          <a:lstStyle/>
          <a:p>
            <a:fld id="{B7D1BCB7-313E-4C59-B0F5-1B458F9529EC}" type="slidenum">
              <a:rPr lang="fr-FR" smtClean="0"/>
              <a:t>1</a:t>
            </a:fld>
            <a:endParaRPr lang="fr-FR"/>
          </a:p>
        </p:txBody>
      </p:sp>
      <p:sp>
        <p:nvSpPr>
          <p:cNvPr id="5" name="Rectangle 4">
            <a:extLst>
              <a:ext uri="{FF2B5EF4-FFF2-40B4-BE49-F238E27FC236}">
                <a16:creationId xmlns:a16="http://schemas.microsoft.com/office/drawing/2014/main" id="{2B97F9E5-1090-4C90-9D6E-3924810A6C7E}"/>
              </a:ext>
            </a:extLst>
          </p:cNvPr>
          <p:cNvSpPr/>
          <p:nvPr/>
        </p:nvSpPr>
        <p:spPr>
          <a:xfrm>
            <a:off x="9064327" y="408195"/>
            <a:ext cx="303490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chemeClr val="tx1"/>
                </a:solidFill>
              </a:rPr>
              <a:t>Conseil Data &amp; Editeur IA</a:t>
            </a:r>
            <a:endParaRPr lang="fr-FR" sz="2000" b="1" dirty="0">
              <a:solidFill>
                <a:schemeClr val="tx1"/>
              </a:solidFill>
            </a:endParaRPr>
          </a:p>
        </p:txBody>
      </p:sp>
    </p:spTree>
    <p:extLst>
      <p:ext uri="{BB962C8B-B14F-4D97-AF65-F5344CB8AC3E}">
        <p14:creationId xmlns:p14="http://schemas.microsoft.com/office/powerpoint/2010/main" val="3867754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744278" y="1864520"/>
            <a:ext cx="6609522" cy="1830351"/>
          </a:xfrm>
        </p:spPr>
        <p:txBody>
          <a:bodyPr>
            <a:normAutofit lnSpcReduction="10000"/>
          </a:bodyPr>
          <a:lstStyle/>
          <a:p>
            <a:pPr fontAlgn="base"/>
            <a:r>
              <a:rPr lang="fr-FR" sz="1400" b="1" dirty="0">
                <a:latin typeface="Arial" pitchFamily="34" charset="0"/>
                <a:cs typeface="Arial" pitchFamily="34" charset="0"/>
              </a:rPr>
              <a:t>Nos collaborateurs</a:t>
            </a:r>
            <a:endParaRPr lang="fr-FR" sz="1400" dirty="0">
              <a:latin typeface="Arial" pitchFamily="34" charset="0"/>
              <a:cs typeface="Arial" pitchFamily="34" charset="0"/>
            </a:endParaRPr>
          </a:p>
          <a:p>
            <a:pPr lvl="1" fontAlgn="base"/>
            <a:r>
              <a:rPr lang="fr-FR" sz="1200" dirty="0">
                <a:latin typeface="Arial" pitchFamily="34" charset="0"/>
                <a:cs typeface="Arial" pitchFamily="34" charset="0"/>
              </a:rPr>
              <a:t>Nos consultants disposent d’une double compétence fonctionnelle et Data pour prendre en charge toutes les facettes d’un projet de transformation, dans un esprit de collaboration adapté aux contextes de nos clients</a:t>
            </a:r>
          </a:p>
          <a:p>
            <a:pPr fontAlgn="base"/>
            <a:r>
              <a:rPr lang="fr-FR" sz="1400" b="1" dirty="0">
                <a:latin typeface="Arial" pitchFamily="34" charset="0"/>
                <a:cs typeface="Arial" pitchFamily="34" charset="0"/>
              </a:rPr>
              <a:t>Des prestations pilotées </a:t>
            </a:r>
          </a:p>
          <a:p>
            <a:pPr lvl="1" fontAlgn="base"/>
            <a:r>
              <a:rPr lang="fr-FR" sz="1200" dirty="0">
                <a:latin typeface="Arial" pitchFamily="34" charset="0"/>
                <a:cs typeface="Arial" pitchFamily="34" charset="0"/>
              </a:rPr>
              <a:t>Un pilotage des prestations en régie : nos collaborateurs sont encadrés par un manager expert sur des projets de la même typologie que le votre afin de veiller au bon déroulement de toutes les phases, d’anticiper les risques, de respecter les deadlines et des objectifs ….</a:t>
            </a:r>
          </a:p>
          <a:p>
            <a:pPr lvl="1" fontAlgn="base"/>
            <a:endParaRPr lang="fr-FR" sz="1200" dirty="0">
              <a:latin typeface="Arial" pitchFamily="34" charset="0"/>
              <a:cs typeface="Arial" pitchFamily="34" charset="0"/>
            </a:endParaRPr>
          </a:p>
          <a:p>
            <a:endParaRPr lang="fr-FR" sz="1400" dirty="0"/>
          </a:p>
        </p:txBody>
      </p:sp>
      <p:sp>
        <p:nvSpPr>
          <p:cNvPr id="17" name="ZoneTexte 16"/>
          <p:cNvSpPr txBox="1"/>
          <p:nvPr/>
        </p:nvSpPr>
        <p:spPr>
          <a:xfrm>
            <a:off x="6692879" y="5268544"/>
            <a:ext cx="274320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Pilotage à distance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 + Intervention ponctuelle sur site</a:t>
            </a:r>
          </a:p>
        </p:txBody>
      </p:sp>
      <p:sp>
        <p:nvSpPr>
          <p:cNvPr id="2" name="Titre 1"/>
          <p:cNvSpPr>
            <a:spLocks noGrp="1"/>
          </p:cNvSpPr>
          <p:nvPr>
            <p:ph type="title"/>
          </p:nvPr>
        </p:nvSpPr>
        <p:spPr>
          <a:xfrm>
            <a:off x="4744277" y="1027846"/>
            <a:ext cx="5794143" cy="672348"/>
          </a:xfrm>
        </p:spPr>
        <p:txBody>
          <a:bodyPr>
            <a:normAutofit/>
          </a:bodyPr>
          <a:lstStyle/>
          <a:p>
            <a:pPr marL="457200" indent="-457200">
              <a:buFont typeface="+mj-lt"/>
              <a:buAutoNum type="arabicPeriod" startAt="2"/>
            </a:pPr>
            <a:r>
              <a:rPr lang="fr-FR" sz="2000" b="1" dirty="0"/>
              <a:t>Une prestation pilotée afin de garantir la qualité</a:t>
            </a:r>
          </a:p>
        </p:txBody>
      </p:sp>
      <p:sp>
        <p:nvSpPr>
          <p:cNvPr id="4" name="Rectangle à coins arrondis 3"/>
          <p:cNvSpPr/>
          <p:nvPr/>
        </p:nvSpPr>
        <p:spPr>
          <a:xfrm>
            <a:off x="4732989" y="4389812"/>
            <a:ext cx="1628597" cy="1997445"/>
          </a:xfrm>
          <a:prstGeom prst="round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717" y="5077673"/>
            <a:ext cx="722924" cy="109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896997" y="4426004"/>
            <a:ext cx="114160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Manager expert transformation Data </a:t>
            </a:r>
          </a:p>
        </p:txBody>
      </p:sp>
      <p:sp>
        <p:nvSpPr>
          <p:cNvPr id="7" name="Rectangle à coins arrondis 6"/>
          <p:cNvSpPr/>
          <p:nvPr/>
        </p:nvSpPr>
        <p:spPr>
          <a:xfrm>
            <a:off x="4732988" y="3991225"/>
            <a:ext cx="1628597" cy="365125"/>
          </a:xfrm>
          <a:prstGeom prst="roundRect">
            <a:avLst/>
          </a:prstGeom>
          <a:solidFill>
            <a:srgbClr val="002060"/>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S2D</a:t>
            </a:r>
          </a:p>
        </p:txBody>
      </p:sp>
      <p:sp>
        <p:nvSpPr>
          <p:cNvPr id="9" name="Rectangle à coins arrondis 8"/>
          <p:cNvSpPr/>
          <p:nvPr/>
        </p:nvSpPr>
        <p:spPr>
          <a:xfrm>
            <a:off x="9645400" y="4389813"/>
            <a:ext cx="1628597" cy="1964801"/>
          </a:xfrm>
          <a:prstGeom prst="round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8237" y="5168380"/>
            <a:ext cx="722924" cy="109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9913365" y="4588163"/>
            <a:ext cx="97874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Consultant </a:t>
            </a:r>
            <a:r>
              <a:rPr kumimoji="0" lang="fr-FR"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Rectangle à coins arrondis 11"/>
          <p:cNvSpPr/>
          <p:nvPr/>
        </p:nvSpPr>
        <p:spPr>
          <a:xfrm>
            <a:off x="9645399" y="3964607"/>
            <a:ext cx="1628597" cy="365125"/>
          </a:xfrm>
          <a:prstGeom prst="roundRect">
            <a:avLst/>
          </a:prstGeom>
          <a:solidFill>
            <a:srgbClr val="00B0F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Client </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0286" y="4622137"/>
            <a:ext cx="551958" cy="568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3148" y="4659021"/>
            <a:ext cx="547351" cy="52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Connecteur droit avec flèche 19"/>
          <p:cNvCxnSpPr>
            <a:cxnSpLocks/>
          </p:cNvCxnSpPr>
          <p:nvPr/>
        </p:nvCxnSpPr>
        <p:spPr>
          <a:xfrm>
            <a:off x="6384298" y="5202610"/>
            <a:ext cx="3274292" cy="0"/>
          </a:xfrm>
          <a:prstGeom prst="straightConnector1">
            <a:avLst/>
          </a:prstGeom>
          <a:ln w="12700">
            <a:solidFill>
              <a:schemeClr val="accent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p:cNvCxnSpPr>
          <p:nvPr/>
        </p:nvCxnSpPr>
        <p:spPr>
          <a:xfrm flipH="1" flipV="1">
            <a:off x="6384298" y="6031390"/>
            <a:ext cx="3197231" cy="868"/>
          </a:xfrm>
          <a:prstGeom prst="straightConnector1">
            <a:avLst/>
          </a:prstGeom>
          <a:ln w="12700">
            <a:prstDash val="dash"/>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7387773-736B-B146-A9C7-6873DC24E97B}"/>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D18B5ACE-B0B8-9E5A-CAFB-50E471CF903A}"/>
              </a:ext>
            </a:extLst>
          </p:cNvPr>
          <p:cNvSpPr txBox="1"/>
          <p:nvPr/>
        </p:nvSpPr>
        <p:spPr>
          <a:xfrm>
            <a:off x="0" y="172839"/>
            <a:ext cx="642611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Nos atouts pour les prestations de conseil  </a:t>
            </a:r>
          </a:p>
        </p:txBody>
      </p:sp>
      <p:sp>
        <p:nvSpPr>
          <p:cNvPr id="13" name="Espace réservé de la date 12">
            <a:extLst>
              <a:ext uri="{FF2B5EF4-FFF2-40B4-BE49-F238E27FC236}">
                <a16:creationId xmlns:a16="http://schemas.microsoft.com/office/drawing/2014/main" id="{8AF8B4C3-EF37-0CEB-D08C-2D41CD503D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E9AF373-4C8A-44D8-ADCF-EE99BAB4613E}"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5" name="Espace réservé du numéro de diapositive 14">
            <a:extLst>
              <a:ext uri="{FF2B5EF4-FFF2-40B4-BE49-F238E27FC236}">
                <a16:creationId xmlns:a16="http://schemas.microsoft.com/office/drawing/2014/main" id="{1081B172-5B41-BA67-F95A-C141D877C5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1BCB7-313E-4C59-B0F5-1B458F9529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6" name="Graphique 15" descr="Connexions avec un remplissage uni">
            <a:extLst>
              <a:ext uri="{FF2B5EF4-FFF2-40B4-BE49-F238E27FC236}">
                <a16:creationId xmlns:a16="http://schemas.microsoft.com/office/drawing/2014/main" id="{0FB358A7-09BC-4A2F-8879-DDBD829536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52" y="1479371"/>
            <a:ext cx="3236848" cy="4552019"/>
          </a:xfrm>
          <a:prstGeom prst="rect">
            <a:avLst/>
          </a:prstGeom>
        </p:spPr>
      </p:pic>
    </p:spTree>
    <p:extLst>
      <p:ext uri="{BB962C8B-B14F-4D97-AF65-F5344CB8AC3E}">
        <p14:creationId xmlns:p14="http://schemas.microsoft.com/office/powerpoint/2010/main" val="3402305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9922D2-56F6-39C1-B1E2-D2DDA0B9E423}"/>
              </a:ext>
            </a:extLst>
          </p:cNvPr>
          <p:cNvSpPr>
            <a:spLocks noGrp="1" noChangeArrowheads="1"/>
          </p:cNvSpPr>
          <p:nvPr>
            <p:ph type="title"/>
          </p:nvPr>
        </p:nvSpPr>
        <p:spPr>
          <a:xfrm>
            <a:off x="8750" y="92229"/>
            <a:ext cx="10807047" cy="736600"/>
          </a:xfrm>
        </p:spPr>
        <p:txBody>
          <a:bodyPr>
            <a:normAutofit/>
          </a:bodyPr>
          <a:lstStyle/>
          <a:p>
            <a:r>
              <a:rPr lang="fr-FR" sz="2800" dirty="0">
                <a:latin typeface="Calibri"/>
                <a:cs typeface="Calibri"/>
              </a:rPr>
              <a:t>Nos atouts pour la mise en place des modèles Machine Learning </a:t>
            </a:r>
            <a:endParaRPr lang="fr-FR" sz="2800" dirty="0"/>
          </a:p>
        </p:txBody>
      </p:sp>
      <p:sp>
        <p:nvSpPr>
          <p:cNvPr id="13" name="Rectangle 12">
            <a:extLst>
              <a:ext uri="{FF2B5EF4-FFF2-40B4-BE49-F238E27FC236}">
                <a16:creationId xmlns:a16="http://schemas.microsoft.com/office/drawing/2014/main" id="{0D38DD78-439A-014B-5E11-0D5C30787C17}"/>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space réservé de la date 13">
            <a:extLst>
              <a:ext uri="{FF2B5EF4-FFF2-40B4-BE49-F238E27FC236}">
                <a16:creationId xmlns:a16="http://schemas.microsoft.com/office/drawing/2014/main" id="{18482E5F-9AA9-64E4-E8C0-25A02543FE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502DC3-2134-4F29-BAE3-821D9F707FDB}"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Espace réservé du numéro de diapositive 18">
            <a:extLst>
              <a:ext uri="{FF2B5EF4-FFF2-40B4-BE49-F238E27FC236}">
                <a16:creationId xmlns:a16="http://schemas.microsoft.com/office/drawing/2014/main" id="{DE90ACE7-C1BD-F61B-443E-0DB8E844ED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1BCB7-313E-4C59-B0F5-1B458F9529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DB65148E-3149-7655-CCBB-B5263AC83E39}"/>
              </a:ext>
            </a:extLst>
          </p:cNvPr>
          <p:cNvSpPr txBox="1"/>
          <p:nvPr/>
        </p:nvSpPr>
        <p:spPr>
          <a:xfrm>
            <a:off x="2491410" y="1231791"/>
            <a:ext cx="9550169" cy="52752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Arial"/>
                <a:ea typeface="+mn-ea"/>
                <a:cs typeface="Arial"/>
              </a:rPr>
              <a:t>Nous proposons des prestations qui s’appuient sur une plateforme AutoML développée par SYSTÈME AND DATA DRIVEN qui permet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Le prétraitement des données automatiques :</a:t>
            </a:r>
            <a:r>
              <a:rPr kumimoji="0" lang="fr-FR" sz="1200" b="0" i="0" u="none" strike="noStrike" kern="1200" cap="none" spc="0" normalizeH="0" baseline="0" noProof="0" dirty="0">
                <a:ln>
                  <a:noFill/>
                </a:ln>
                <a:solidFill>
                  <a:srgbClr val="374151"/>
                </a:solidFill>
                <a:effectLst/>
                <a:uLnTx/>
                <a:uFillTx/>
                <a:latin typeface="Arial"/>
                <a:ea typeface="+mn-ea"/>
                <a:cs typeface="Arial"/>
              </a:rPr>
              <a:t> automatisation d'une grande partie du processus de prétraitement des données notamment la gestion des données manquantes, la normalisation, la transformation, et le codage des caractéristiques.</a:t>
            </a:r>
            <a:endParaRPr kumimoji="0" lang="en-US"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La sélection automatique des modèles prédictifs pour des données structurées :</a:t>
            </a:r>
            <a:r>
              <a:rPr kumimoji="0" lang="fr-FR" sz="1200" b="0" i="0" u="none" strike="noStrike" kern="1200" cap="none" spc="0" normalizeH="0" baseline="0" noProof="0" dirty="0">
                <a:ln>
                  <a:noFill/>
                </a:ln>
                <a:solidFill>
                  <a:srgbClr val="374151"/>
                </a:solidFill>
                <a:effectLst/>
                <a:uLnTx/>
                <a:uFillTx/>
                <a:latin typeface="Arial"/>
                <a:ea typeface="+mn-ea"/>
                <a:cs typeface="Arial"/>
              </a:rPr>
              <a:t> analyse des données et sélectionne automatiquement les modèles d'apprentissage automatique les plus appropriés pour le problème donné.</a:t>
            </a:r>
            <a:endParaRPr kumimoji="0" lang="en-US"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L'optimisation automatique des hyperparamètres :</a:t>
            </a:r>
            <a:r>
              <a:rPr kumimoji="0" lang="fr-FR" sz="1200" b="0" i="0" u="none" strike="noStrike" kern="1200" cap="none" spc="0" normalizeH="0" baseline="0" noProof="0" dirty="0">
                <a:ln>
                  <a:noFill/>
                </a:ln>
                <a:solidFill>
                  <a:srgbClr val="374151"/>
                </a:solidFill>
                <a:effectLst/>
                <a:uLnTx/>
                <a:uFillTx/>
                <a:latin typeface="Arial"/>
                <a:ea typeface="+mn-ea"/>
                <a:cs typeface="Arial"/>
              </a:rPr>
              <a:t> Réglage des hyperparamètres pour obtenir les meilleures performances. </a:t>
            </a:r>
            <a:endParaRPr kumimoji="0" lang="en-US"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La validation croisée et évaluation des modèles automatiques :</a:t>
            </a:r>
            <a:r>
              <a:rPr kumimoji="0" lang="fr-FR" sz="1200" b="0" i="0" u="none" strike="noStrike" kern="1200" cap="none" spc="0" normalizeH="0" baseline="0" noProof="0" dirty="0">
                <a:ln>
                  <a:noFill/>
                </a:ln>
                <a:solidFill>
                  <a:srgbClr val="374151"/>
                </a:solidFill>
                <a:effectLst/>
                <a:uLnTx/>
                <a:uFillTx/>
                <a:latin typeface="Arial"/>
                <a:ea typeface="+mn-ea"/>
                <a:cs typeface="Arial"/>
              </a:rPr>
              <a:t> utilisation des techniques de validation croisée pour évaluer les performances des modèles générés. </a:t>
            </a:r>
            <a:endParaRPr kumimoji="0" lang="en-US"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La mise en place automatique des modèles série chronologique.</a:t>
            </a:r>
            <a:endParaRPr kumimoji="0" lang="fr-FR"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L'interprétabilité automatique des modèles :</a:t>
            </a:r>
            <a:r>
              <a:rPr kumimoji="0" lang="fr-FR" sz="1200" b="0" i="0" u="none" strike="noStrike" kern="1200" cap="none" spc="0" normalizeH="0" baseline="0" noProof="0" dirty="0">
                <a:ln>
                  <a:noFill/>
                </a:ln>
                <a:solidFill>
                  <a:srgbClr val="374151"/>
                </a:solidFill>
                <a:effectLst/>
                <a:uLnTx/>
                <a:uFillTx/>
                <a:latin typeface="Arial"/>
                <a:ea typeface="+mn-ea"/>
                <a:cs typeface="Arial"/>
              </a:rPr>
              <a:t> Fourniture des document d'interprétabilité des modèles, ce qui permet aux utilisateurs de comprendre comment les prédictions sont générées et quelles caractéristiques ont le plus d'impact sur les résultats.</a:t>
            </a:r>
            <a:endParaRPr kumimoji="0" lang="en-US" sz="1200" b="0" i="0" u="none" strike="noStrike" kern="1200" cap="none" spc="0" normalizeH="0" baseline="0" noProof="0" dirty="0">
              <a:ln>
                <a:noFill/>
              </a:ln>
              <a:solidFill>
                <a:srgbClr val="374151"/>
              </a:solidFill>
              <a:effectLst/>
              <a:uLnTx/>
              <a:uFillTx/>
              <a:latin typeface="Arial"/>
              <a:ea typeface="+mn-ea"/>
              <a:cs typeface="Arial"/>
            </a:endParaRP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Le déploiement facile des modèles :</a:t>
            </a:r>
            <a:r>
              <a:rPr kumimoji="0" lang="fr-FR" sz="1200" b="0" i="0" u="none" strike="noStrike" kern="1200" cap="none" spc="0" normalizeH="0" baseline="0" noProof="0" dirty="0">
                <a:ln>
                  <a:noFill/>
                </a:ln>
                <a:solidFill>
                  <a:srgbClr val="374151"/>
                </a:solidFill>
                <a:effectLst/>
                <a:uLnTx/>
                <a:uFillTx/>
                <a:latin typeface="Arial"/>
                <a:ea typeface="+mn-ea"/>
                <a:cs typeface="Arial"/>
              </a:rPr>
              <a:t> Le format des modèles mis en place peuvent être intégrés dans diverses plates-formes et outils de science des données comme python et R, des outils de big data comme Apache Spark, Hadoop, des outils d’entreprise tels que Tableau, Power BI, ou des systèmes spécifiques à l'entreprise pour l'analyse et la prise de décision.</a:t>
            </a: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r>
              <a:rPr kumimoji="0" lang="fr-FR" sz="1200" b="1" i="0" u="none" strike="noStrike" kern="1200" cap="none" spc="0" normalizeH="0" baseline="0" noProof="0" dirty="0">
                <a:ln>
                  <a:noFill/>
                </a:ln>
                <a:solidFill>
                  <a:srgbClr val="374151"/>
                </a:solidFill>
                <a:effectLst/>
                <a:uLnTx/>
                <a:uFillTx/>
                <a:latin typeface="Arial"/>
                <a:ea typeface="+mn-ea"/>
                <a:cs typeface="Arial"/>
              </a:rPr>
              <a:t>La mises à jour automatiques :</a:t>
            </a:r>
            <a:r>
              <a:rPr kumimoji="0" lang="fr-FR" sz="1200" b="0" i="0" u="none" strike="noStrike" kern="1200" cap="none" spc="0" normalizeH="0" baseline="0" noProof="0" dirty="0">
                <a:ln>
                  <a:noFill/>
                </a:ln>
                <a:solidFill>
                  <a:srgbClr val="374151"/>
                </a:solidFill>
                <a:effectLst/>
                <a:uLnTx/>
                <a:uFillTx/>
                <a:latin typeface="Arial"/>
                <a:ea typeface="+mn-ea"/>
                <a:cs typeface="Arial"/>
              </a:rPr>
              <a:t> il est capable d’évaluer les performances du modèle en production et de mettre à jour automatiquement le modèle si les performances se dégradent avec le temps en raison de changements dans les données d'entrée.</a:t>
            </a:r>
          </a:p>
          <a:p>
            <a:pPr marL="742950" marR="0" lvl="1" indent="-285750" algn="l" defTabSz="914400" rtl="0" eaLnBrk="1" fontAlgn="auto" latinLnBrk="0" hangingPunct="1">
              <a:lnSpc>
                <a:spcPct val="100000"/>
              </a:lnSpc>
              <a:spcBef>
                <a:spcPct val="20000"/>
              </a:spcBef>
              <a:spcAft>
                <a:spcPts val="0"/>
              </a:spcAft>
              <a:buClrTx/>
              <a:buSzTx/>
              <a:buFont typeface="Courier New"/>
              <a:buChar char="o"/>
              <a:tabLst/>
              <a:defRPr/>
            </a:pPr>
            <a:endParaRPr kumimoji="0" lang="fr-FR" sz="1400" b="0" i="0" u="none" strike="noStrike" kern="1200" cap="none" spc="0" normalizeH="0" baseline="0" noProof="0" dirty="0">
              <a:ln>
                <a:noFill/>
              </a:ln>
              <a:solidFill>
                <a:srgbClr val="374151"/>
              </a:solidFill>
              <a:effectLst/>
              <a:uLnTx/>
              <a:uFillTx/>
              <a:latin typeface="Arial"/>
              <a:ea typeface="+mn-ea"/>
              <a:cs typeface="Arial"/>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fr-FR" sz="1400" b="1" i="0" u="none" strike="noStrike" kern="1200" cap="none" spc="0" normalizeH="0" baseline="0" noProof="0" dirty="0">
                <a:ln>
                  <a:noFill/>
                </a:ln>
                <a:solidFill>
                  <a:srgbClr val="000000"/>
                </a:solidFill>
                <a:effectLst/>
                <a:uLnTx/>
                <a:uFillTx/>
                <a:latin typeface="Arial"/>
                <a:ea typeface="+mn-ea"/>
                <a:cs typeface="Arial"/>
              </a:rPr>
              <a:t>Notre plateforme nous permet d'offrir des prestations rapides  (simplification de la gestion de bout en bout du pipeline d'apprentissage automatique) et de qualité (Réduction des erreurs humaines) à nos clients.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8" name="Graphique 7" descr="Tête avec engrenages avec un remplissage uni">
            <a:extLst>
              <a:ext uri="{FF2B5EF4-FFF2-40B4-BE49-F238E27FC236}">
                <a16:creationId xmlns:a16="http://schemas.microsoft.com/office/drawing/2014/main" id="{037A346B-7D49-4C81-8663-20B34CE959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574" y="2197184"/>
            <a:ext cx="2398643" cy="3193774"/>
          </a:xfrm>
          <a:prstGeom prst="rect">
            <a:avLst/>
          </a:prstGeom>
        </p:spPr>
      </p:pic>
    </p:spTree>
    <p:extLst>
      <p:ext uri="{BB962C8B-B14F-4D97-AF65-F5344CB8AC3E}">
        <p14:creationId xmlns:p14="http://schemas.microsoft.com/office/powerpoint/2010/main" val="3407225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A63DAF-C701-413B-A8C8-B32D9AFDB0F1}"/>
              </a:ext>
            </a:extLst>
          </p:cNvPr>
          <p:cNvSpPr/>
          <p:nvPr/>
        </p:nvSpPr>
        <p:spPr>
          <a:xfrm>
            <a:off x="0" y="0"/>
            <a:ext cx="77690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425605CB-6655-7563-2D37-8871C6E3A1F2}"/>
              </a:ext>
            </a:extLst>
          </p:cNvPr>
          <p:cNvSpPr>
            <a:spLocks noGrp="1"/>
          </p:cNvSpPr>
          <p:nvPr>
            <p:ph type="body" idx="1"/>
          </p:nvPr>
        </p:nvSpPr>
        <p:spPr>
          <a:xfrm>
            <a:off x="7769052" y="2678906"/>
            <a:ext cx="4426296" cy="1500187"/>
          </a:xfrm>
        </p:spPr>
        <p:txBody>
          <a:bodyPr anchor="ctr">
            <a:normAutofit/>
          </a:bodyPr>
          <a:lstStyle/>
          <a:p>
            <a:pPr algn="ctr"/>
            <a:endParaRPr lang="fr-FR" sz="4000" b="1" dirty="0">
              <a:latin typeface="Arial" panose="020B0604020202020204" pitchFamily="34" charset="0"/>
              <a:cs typeface="Arial" panose="020B0604020202020204" pitchFamily="34" charset="0"/>
            </a:endParaRPr>
          </a:p>
          <a:p>
            <a:pPr algn="ctr"/>
            <a:r>
              <a:rPr lang="fr-FR" sz="4000" b="1" dirty="0">
                <a:latin typeface="Arial" panose="020B0604020202020204" pitchFamily="34" charset="0"/>
                <a:cs typeface="Arial" panose="020B0604020202020204" pitchFamily="34" charset="0"/>
              </a:rPr>
              <a:t>2-Nos atouts </a:t>
            </a:r>
          </a:p>
          <a:p>
            <a:pPr algn="ctr"/>
            <a:endParaRPr lang="fr-FR" sz="4000" b="1" dirty="0">
              <a:latin typeface="Arial" panose="020B0604020202020204" pitchFamily="34" charset="0"/>
              <a:cs typeface="Arial" panose="020B0604020202020204" pitchFamily="34" charset="0"/>
            </a:endParaRPr>
          </a:p>
        </p:txBody>
      </p:sp>
      <p:sp>
        <p:nvSpPr>
          <p:cNvPr id="2" name="Espace réservé de la date 1">
            <a:extLst>
              <a:ext uri="{FF2B5EF4-FFF2-40B4-BE49-F238E27FC236}">
                <a16:creationId xmlns:a16="http://schemas.microsoft.com/office/drawing/2014/main" id="{A67E744C-4EA2-4F1C-8102-01681F361756}"/>
              </a:ext>
            </a:extLst>
          </p:cNvPr>
          <p:cNvSpPr>
            <a:spLocks noGrp="1"/>
          </p:cNvSpPr>
          <p:nvPr>
            <p:ph type="dt" sz="half" idx="10"/>
          </p:nvPr>
        </p:nvSpPr>
        <p:spPr/>
        <p:txBody>
          <a:bodyPr/>
          <a:lstStyle/>
          <a:p>
            <a:fld id="{0F5EC238-DDEF-4CE8-BEEE-50B6EADA033C}" type="datetime1">
              <a:rPr lang="fr-FR" smtClean="0"/>
              <a:t>14/01/2024</a:t>
            </a:fld>
            <a:endParaRPr lang="fr-FR"/>
          </a:p>
        </p:txBody>
      </p:sp>
      <p:sp>
        <p:nvSpPr>
          <p:cNvPr id="5" name="Espace réservé du numéro de diapositive 4">
            <a:extLst>
              <a:ext uri="{FF2B5EF4-FFF2-40B4-BE49-F238E27FC236}">
                <a16:creationId xmlns:a16="http://schemas.microsoft.com/office/drawing/2014/main" id="{A353DD83-F204-D5F7-F47B-9788B9BC16FB}"/>
              </a:ext>
            </a:extLst>
          </p:cNvPr>
          <p:cNvSpPr>
            <a:spLocks noGrp="1"/>
          </p:cNvSpPr>
          <p:nvPr>
            <p:ph type="sldNum" sz="quarter" idx="12"/>
          </p:nvPr>
        </p:nvSpPr>
        <p:spPr/>
        <p:txBody>
          <a:bodyPr/>
          <a:lstStyle/>
          <a:p>
            <a:fld id="{B7D1BCB7-313E-4C59-B0F5-1B458F9529EC}" type="slidenum">
              <a:rPr lang="fr-FR" smtClean="0"/>
              <a:t>12</a:t>
            </a:fld>
            <a:endParaRPr lang="fr-FR"/>
          </a:p>
        </p:txBody>
      </p:sp>
      <p:pic>
        <p:nvPicPr>
          <p:cNvPr id="6" name="Graphique 5" descr="Culturiste avec un remplissage uni">
            <a:extLst>
              <a:ext uri="{FF2B5EF4-FFF2-40B4-BE49-F238E27FC236}">
                <a16:creationId xmlns:a16="http://schemas.microsoft.com/office/drawing/2014/main" id="{4319DE42-729A-4A26-9C54-21F47E0E5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14142" y="1031324"/>
            <a:ext cx="3140765" cy="4293703"/>
          </a:xfrm>
          <a:prstGeom prst="rect">
            <a:avLst/>
          </a:prstGeom>
        </p:spPr>
      </p:pic>
    </p:spTree>
    <p:extLst>
      <p:ext uri="{BB962C8B-B14F-4D97-AF65-F5344CB8AC3E}">
        <p14:creationId xmlns:p14="http://schemas.microsoft.com/office/powerpoint/2010/main" val="204382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895" y="22155"/>
            <a:ext cx="8229600" cy="432048"/>
          </a:xfrm>
        </p:spPr>
        <p:txBody>
          <a:bodyPr>
            <a:noAutofit/>
          </a:bodyPr>
          <a:lstStyle/>
          <a:p>
            <a:pPr marL="457200" indent="-457200">
              <a:buFont typeface="+mj-lt"/>
              <a:buAutoNum type="arabicPeriod" startAt="3"/>
            </a:pPr>
            <a:r>
              <a:rPr lang="fr-FR" sz="2800" dirty="0"/>
              <a:t>Manager expert Transformation data</a:t>
            </a:r>
          </a:p>
        </p:txBody>
      </p:sp>
      <p:graphicFrame>
        <p:nvGraphicFramePr>
          <p:cNvPr id="8" name="Tableau 12">
            <a:extLst>
              <a:ext uri="{FF2B5EF4-FFF2-40B4-BE49-F238E27FC236}">
                <a16:creationId xmlns:a16="http://schemas.microsoft.com/office/drawing/2014/main" id="{BD3438CF-26F7-3129-FA3B-2A64BE8BBC07}"/>
              </a:ext>
            </a:extLst>
          </p:cNvPr>
          <p:cNvGraphicFramePr>
            <a:graphicFrameLocks noGrp="1"/>
          </p:cNvGraphicFramePr>
          <p:nvPr/>
        </p:nvGraphicFramePr>
        <p:xfrm>
          <a:off x="1559496" y="476672"/>
          <a:ext cx="9036496" cy="6167016"/>
        </p:xfrm>
        <a:graphic>
          <a:graphicData uri="http://schemas.openxmlformats.org/drawingml/2006/table">
            <a:tbl>
              <a:tblPr firstRow="1" bandRow="1">
                <a:tableStyleId>{5C22544A-7EE6-4342-B048-85BDC9FD1C3A}</a:tableStyleId>
              </a:tblPr>
              <a:tblGrid>
                <a:gridCol w="2313343">
                  <a:extLst>
                    <a:ext uri="{9D8B030D-6E8A-4147-A177-3AD203B41FA5}">
                      <a16:colId xmlns:a16="http://schemas.microsoft.com/office/drawing/2014/main" val="4028609357"/>
                    </a:ext>
                  </a:extLst>
                </a:gridCol>
                <a:gridCol w="6723153">
                  <a:extLst>
                    <a:ext uri="{9D8B030D-6E8A-4147-A177-3AD203B41FA5}">
                      <a16:colId xmlns:a16="http://schemas.microsoft.com/office/drawing/2014/main" val="1406571599"/>
                    </a:ext>
                  </a:extLst>
                </a:gridCol>
              </a:tblGrid>
              <a:tr h="375816">
                <a:tc rowSpan="2">
                  <a:txBody>
                    <a:bodyPr/>
                    <a:lstStyle/>
                    <a:p>
                      <a:endParaRPr lang="fr-FR" dirty="0"/>
                    </a:p>
                    <a:p>
                      <a:endParaRPr lang="fr-FR" dirty="0"/>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u="sng" kern="1200" dirty="0">
                        <a:solidFill>
                          <a:schemeClr val="lt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a:solidFill>
                            <a:schemeClr val="lt1"/>
                          </a:solidFill>
                          <a:effectLst/>
                          <a:latin typeface="+mn-lt"/>
                          <a:ea typeface="+mn-ea"/>
                          <a:cs typeface="+mn-cs"/>
                        </a:rPr>
                        <a:t>SYNTHESE</a:t>
                      </a:r>
                      <a:r>
                        <a:rPr lang="fr-FR" sz="1200" b="1" kern="1200" dirty="0">
                          <a:solidFill>
                            <a:schemeClr val="lt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a:solidFill>
                            <a:schemeClr val="lt1"/>
                          </a:solidFill>
                          <a:effectLst/>
                          <a:latin typeface="+mn-lt"/>
                          <a:ea typeface="+mn-ea"/>
                          <a:cs typeface="+mn-cs"/>
                        </a:rPr>
                        <a:t>plus de 16 ans d’expérience au sein des multinationales au Maroc et en France sur des programmes de transformation data (BI, Data management, Data gouvernance, Data science, Use case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a:solidFill>
                          <a:schemeClr val="lt1"/>
                        </a:solidFill>
                        <a:effectLst/>
                        <a:latin typeface="+mn-lt"/>
                        <a:ea typeface="+mn-ea"/>
                        <a:cs typeface="+mn-cs"/>
                      </a:endParaRPr>
                    </a:p>
                    <a:p>
                      <a:r>
                        <a:rPr lang="fr-FR" sz="1200" b="1" i="0" u="sng" kern="1200" dirty="0">
                          <a:solidFill>
                            <a:schemeClr val="lt1"/>
                          </a:solidFill>
                          <a:effectLst/>
                          <a:latin typeface="+mn-lt"/>
                          <a:ea typeface="+mn-ea"/>
                          <a:cs typeface="+mn-cs"/>
                        </a:rPr>
                        <a:t>DIPLOME ET CERTIFICATION</a:t>
                      </a:r>
                    </a:p>
                    <a:p>
                      <a:pPr marL="171450" lvl="0" indent="-171450">
                        <a:buFont typeface="Arial" panose="020B0604020202020204" pitchFamily="34" charset="0"/>
                        <a:buChar char="•"/>
                      </a:pPr>
                      <a:r>
                        <a:rPr lang="fr-FR" sz="1200" b="0" kern="1200" dirty="0">
                          <a:solidFill>
                            <a:schemeClr val="lt1"/>
                          </a:solidFill>
                          <a:effectLst/>
                          <a:latin typeface="+mn-lt"/>
                          <a:ea typeface="+mn-ea"/>
                          <a:cs typeface="+mn-cs"/>
                        </a:rPr>
                        <a:t>2014 : Certificat d’Engagement Manager délivré par Capgemini.</a:t>
                      </a:r>
                    </a:p>
                    <a:p>
                      <a:pPr marL="171450" lvl="0" indent="-171450">
                        <a:buFont typeface="Arial" panose="020B0604020202020204" pitchFamily="34" charset="0"/>
                        <a:buChar char="•"/>
                      </a:pPr>
                      <a:r>
                        <a:rPr lang="fr-FR" sz="1200" b="0" kern="1200" dirty="0">
                          <a:solidFill>
                            <a:schemeClr val="lt1"/>
                          </a:solidFill>
                          <a:effectLst/>
                          <a:latin typeface="+mn-lt"/>
                          <a:ea typeface="+mn-ea"/>
                          <a:cs typeface="+mn-cs"/>
                        </a:rPr>
                        <a:t>2006 : Master ІІ en Ingénierie Statistique à l’Université Joseph Fourrier de Grenoble.</a:t>
                      </a:r>
                    </a:p>
                    <a:p>
                      <a:pPr marL="171450" lvl="0" indent="-171450">
                        <a:buFont typeface="Arial" panose="020B0604020202020204" pitchFamily="34" charset="0"/>
                        <a:buChar char="•"/>
                      </a:pPr>
                      <a:endParaRPr lang="fr-FR" sz="1200" b="1" kern="1200" dirty="0">
                        <a:solidFill>
                          <a:schemeClr val="lt1"/>
                        </a:solidFill>
                        <a:effectLst/>
                        <a:latin typeface="+mn-lt"/>
                        <a:ea typeface="+mn-ea"/>
                        <a:cs typeface="+mn-cs"/>
                      </a:endParaRPr>
                    </a:p>
                    <a:p>
                      <a:r>
                        <a:rPr lang="fr-FR" sz="1200" b="1" i="0" u="sng" kern="1200" dirty="0">
                          <a:solidFill>
                            <a:schemeClr val="lt1"/>
                          </a:solidFill>
                          <a:effectLst/>
                          <a:latin typeface="+mn-lt"/>
                          <a:ea typeface="+mn-ea"/>
                          <a:cs typeface="+mn-cs"/>
                        </a:rPr>
                        <a:t>COMPÉTENCES FONCTIONNELLES</a:t>
                      </a:r>
                    </a:p>
                    <a:p>
                      <a:pPr marL="171450" lvl="0" indent="-171450">
                        <a:buFont typeface="Arial" panose="020B0604020202020204" pitchFamily="34" charset="0"/>
                        <a:buChar char="•"/>
                      </a:pPr>
                      <a:r>
                        <a:rPr lang="fr-FR" sz="1200" b="0" u="none" kern="1200" dirty="0">
                          <a:solidFill>
                            <a:schemeClr val="lt1"/>
                          </a:solidFill>
                          <a:effectLst/>
                          <a:latin typeface="+mn-lt"/>
                          <a:ea typeface="+mn-ea"/>
                          <a:cs typeface="+mn-cs"/>
                        </a:rPr>
                        <a:t>Direction de programme</a:t>
                      </a:r>
                    </a:p>
                    <a:p>
                      <a:pPr marL="171450" lvl="0" indent="-171450">
                        <a:buFont typeface="Arial" panose="020B0604020202020204" pitchFamily="34" charset="0"/>
                        <a:buChar char="•"/>
                      </a:pPr>
                      <a:r>
                        <a:rPr lang="fr-FR" sz="1200" b="0" u="none" kern="1200" dirty="0">
                          <a:solidFill>
                            <a:schemeClr val="lt1"/>
                          </a:solidFill>
                          <a:effectLst/>
                          <a:latin typeface="+mn-lt"/>
                          <a:ea typeface="+mn-ea"/>
                          <a:cs typeface="+mn-cs"/>
                        </a:rPr>
                        <a:t>Product manager</a:t>
                      </a:r>
                    </a:p>
                    <a:p>
                      <a:pPr marL="171450" lvl="0" indent="-171450">
                        <a:buFont typeface="Arial" panose="020B0604020202020204" pitchFamily="34" charset="0"/>
                        <a:buChar char="•"/>
                      </a:pPr>
                      <a:r>
                        <a:rPr lang="fr-FR" sz="1200" b="0" kern="1200" dirty="0">
                          <a:solidFill>
                            <a:schemeClr val="lt1"/>
                          </a:solidFill>
                          <a:effectLst/>
                          <a:latin typeface="+mn-lt"/>
                          <a:ea typeface="+mn-ea"/>
                          <a:cs typeface="+mn-cs"/>
                        </a:rPr>
                        <a:t>Data Gouvernance</a:t>
                      </a:r>
                    </a:p>
                    <a:p>
                      <a:pPr marL="171450" lvl="0" indent="-171450">
                        <a:buFont typeface="Arial" panose="020B0604020202020204" pitchFamily="34" charset="0"/>
                        <a:buChar char="•"/>
                      </a:pPr>
                      <a:r>
                        <a:rPr lang="fr-FR" sz="1200" b="0" kern="1200" dirty="0">
                          <a:solidFill>
                            <a:schemeClr val="lt1"/>
                          </a:solidFill>
                          <a:effectLst/>
                          <a:latin typeface="+mn-lt"/>
                          <a:ea typeface="+mn-ea"/>
                          <a:cs typeface="+mn-cs"/>
                        </a:rPr>
                        <a:t>Data Management </a:t>
                      </a:r>
                    </a:p>
                    <a:p>
                      <a:pPr marL="171450" lvl="0" indent="-171450">
                        <a:buFont typeface="Arial" panose="020B0604020202020204" pitchFamily="34" charset="0"/>
                        <a:buChar char="•"/>
                      </a:pPr>
                      <a:r>
                        <a:rPr lang="fr-FR" sz="1200" b="0" kern="1200" dirty="0">
                          <a:solidFill>
                            <a:schemeClr val="lt1"/>
                          </a:solidFill>
                          <a:effectLst/>
                          <a:latin typeface="+mn-lt"/>
                          <a:ea typeface="+mn-ea"/>
                          <a:cs typeface="+mn-cs"/>
                        </a:rPr>
                        <a:t>Assistance à la maitrise d’ouvrage </a:t>
                      </a:r>
                    </a:p>
                    <a:p>
                      <a:pPr marL="171450" lvl="0" indent="-171450">
                        <a:buFont typeface="Arial" panose="020B0604020202020204" pitchFamily="34" charset="0"/>
                        <a:buChar char="•"/>
                      </a:pPr>
                      <a:r>
                        <a:rPr lang="fr-FR" sz="1200" b="0" u="none" kern="1200" dirty="0">
                          <a:solidFill>
                            <a:schemeClr val="lt1"/>
                          </a:solidFill>
                          <a:effectLst/>
                          <a:latin typeface="+mn-lt"/>
                          <a:ea typeface="+mn-ea"/>
                          <a:cs typeface="+mn-cs"/>
                        </a:rPr>
                        <a:t>Business Intelligence</a:t>
                      </a:r>
                    </a:p>
                    <a:p>
                      <a:pPr marL="171450" lvl="0" indent="-171450">
                        <a:buFont typeface="Arial" panose="020B0604020202020204" pitchFamily="34" charset="0"/>
                        <a:buChar char="•"/>
                      </a:pPr>
                      <a:r>
                        <a:rPr lang="fr-FR" sz="1200" b="0" u="none" kern="1200" dirty="0">
                          <a:solidFill>
                            <a:schemeClr val="lt1"/>
                          </a:solidFill>
                          <a:effectLst/>
                          <a:latin typeface="+mn-lt"/>
                          <a:ea typeface="+mn-ea"/>
                          <a:cs typeface="+mn-cs"/>
                        </a:rPr>
                        <a:t>Big data </a:t>
                      </a:r>
                      <a:endParaRPr lang="fr-FR" sz="1200" b="0" dirty="0"/>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kern="1200" dirty="0">
                          <a:solidFill>
                            <a:srgbClr val="002060"/>
                          </a:solidFill>
                          <a:effectLst/>
                          <a:latin typeface="+mn-lt"/>
                          <a:ea typeface="+mn-ea"/>
                          <a:cs typeface="+mn-cs"/>
                        </a:rPr>
                        <a:t>EXPERIENCE PROFESSIONNELLE                     </a:t>
                      </a:r>
                    </a:p>
                  </a:txBody>
                  <a:tcPr>
                    <a:solidFill>
                      <a:schemeClr val="tx2">
                        <a:lumMod val="20000"/>
                        <a:lumOff val="80000"/>
                      </a:schemeClr>
                    </a:solidFill>
                  </a:tcPr>
                </a:tc>
                <a:extLst>
                  <a:ext uri="{0D108BD9-81ED-4DB2-BD59-A6C34878D82A}">
                    <a16:rowId xmlns:a16="http://schemas.microsoft.com/office/drawing/2014/main" val="1784221775"/>
                  </a:ext>
                </a:extLst>
              </a:tr>
              <a:tr h="4680520">
                <a:tc vMerge="1">
                  <a:txBody>
                    <a:bodyPr/>
                    <a:lstStyle/>
                    <a:p>
                      <a:endParaRPr lang="fr-FR" dirty="0"/>
                    </a:p>
                  </a:txBody>
                  <a:tcPr/>
                </a:tc>
                <a:tc>
                  <a:txBody>
                    <a:bodyPr/>
                    <a:lstStyle/>
                    <a:p>
                      <a:pPr algn="l">
                        <a:lnSpc>
                          <a:spcPts val="1200"/>
                        </a:lnSpc>
                      </a:pPr>
                      <a:endParaRPr lang="fr-FR" sz="1200" b="1" u="sng" kern="150" dirty="0">
                        <a:effectLst/>
                        <a:latin typeface="Arial" panose="020B0604020202020204" pitchFamily="34" charset="0"/>
                        <a:ea typeface="Times New Roman" panose="02020603050405020304" pitchFamily="18" charset="0"/>
                        <a:cs typeface="Mangal" panose="02040503050203030202" pitchFamily="18" charset="0"/>
                      </a:endParaRPr>
                    </a:p>
                    <a:p>
                      <a:pPr lvl="0" algn="l">
                        <a:lnSpc>
                          <a:spcPts val="1200"/>
                        </a:lnSpc>
                        <a:buNone/>
                      </a:pPr>
                      <a:r>
                        <a:rPr lang="fr-FR" sz="1200" b="1" u="sng" kern="150" dirty="0">
                          <a:effectLst/>
                          <a:latin typeface="Arial"/>
                          <a:ea typeface="Times New Roman" panose="02020603050405020304" pitchFamily="18" charset="0"/>
                          <a:cs typeface="Mangal"/>
                        </a:rPr>
                        <a:t>De 2023 à 2024 Product Manager / Architect Application IA AutoML</a:t>
                      </a:r>
                    </a:p>
                    <a:p>
                      <a:pPr algn="l">
                        <a:lnSpc>
                          <a:spcPts val="1200"/>
                        </a:lnSpc>
                      </a:pPr>
                      <a:endParaRPr lang="fr-FR" sz="1200" b="1" u="sng" kern="150" dirty="0">
                        <a:effectLst/>
                        <a:latin typeface="Arial"/>
                        <a:ea typeface="Times New Roman" panose="02020603050405020304" pitchFamily="18" charset="0"/>
                        <a:cs typeface="Mangal"/>
                      </a:endParaRPr>
                    </a:p>
                    <a:p>
                      <a:pPr lvl="0" algn="l">
                        <a:lnSpc>
                          <a:spcPts val="1200"/>
                        </a:lnSpc>
                        <a:buNone/>
                      </a:pPr>
                      <a:r>
                        <a:rPr lang="fr-FR" sz="1200" b="1" u="sng" kern="150" dirty="0">
                          <a:effectLst/>
                          <a:latin typeface="Arial"/>
                          <a:ea typeface="Times New Roman" panose="02020603050405020304" pitchFamily="18" charset="0"/>
                          <a:cs typeface="Mangal"/>
                        </a:rPr>
                        <a:t>De 2017 à 2022 : Responsable fonctionnel BI, Data Management et Analytique chez Attijariwafa banque </a:t>
                      </a:r>
                      <a:endParaRPr lang="fr-FR" dirty="0"/>
                    </a:p>
                    <a:p>
                      <a:pPr marL="171450"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Directeur de programme transformation data au sein des départements Fiance du groupe et des filiales africaines</a:t>
                      </a:r>
                    </a:p>
                    <a:p>
                      <a:pPr marL="628650" marR="0" lvl="1"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fr-FR" sz="1200" b="0" kern="1200" dirty="0">
                          <a:solidFill>
                            <a:srgbClr val="000000"/>
                          </a:solidFill>
                          <a:latin typeface="Arial" pitchFamily="34" charset="0"/>
                          <a:ea typeface="+mn-ea"/>
                          <a:cs typeface="Arial" pitchFamily="34" charset="0"/>
                        </a:rPr>
                        <a:t>Diagnostic et évaluation de la maturité data </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Mise en place de la stratégie et feuille de route de la transformation data</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Définition et opérationnalisation de la gouvernance de données : Organisation, instances et politique des données</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Définition et opérationnalisation du </a:t>
                      </a:r>
                      <a:r>
                        <a:rPr lang="fr-FR" sz="1200" b="0" u="none" kern="150" dirty="0">
                          <a:solidFill>
                            <a:schemeClr val="dk1"/>
                          </a:solidFill>
                          <a:effectLst/>
                          <a:latin typeface="Arial" panose="020B0604020202020204" pitchFamily="34" charset="0"/>
                          <a:cs typeface="Mangal" panose="02040503050203030202" pitchFamily="18" charset="0"/>
                        </a:rPr>
                        <a:t>processus d’idéation, de gestion et de pilotage de uses cases data </a:t>
                      </a:r>
                    </a:p>
                    <a:p>
                      <a:pPr marL="628650" marR="0" lvl="1" indent="-171450"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Gestion du projet de Cartographie, classification et protection des données  </a:t>
                      </a:r>
                      <a:endParaRPr lang="fr-FR" sz="1200" b="0" u="none" kern="150" dirty="0">
                        <a:solidFill>
                          <a:schemeClr val="dk1"/>
                        </a:solidFill>
                        <a:effectLst/>
                        <a:latin typeface="Arial" panose="020B0604020202020204" pitchFamily="34" charset="0"/>
                        <a:ea typeface="Times New Roman" panose="02020603050405020304" pitchFamily="18" charset="0"/>
                        <a:cs typeface="Mangal" panose="02040503050203030202" pitchFamily="18" charset="0"/>
                      </a:endParaRP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Gestion du projets uses cases data ainsi que la mise en place et la maintenance des dictionnaires de données et des contrôles des données nécessaires aux uses cases data</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Gestion des MDM</a:t>
                      </a:r>
                    </a:p>
                    <a:p>
                      <a:pPr marL="171450"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Responsable fonctionnel de la plate-forme BI de la banque:</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Définir en fonction de la stratégie de la banque le plan d’évolution du SID</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Piloter et accompagner les projets d’évolution du SID</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Mettre en place le dictionnaire des KPIs et veiller à la cohérence du système de pilotage</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Définir et piloter le contrôle de la qualité des indicateurs </a:t>
                      </a:r>
                    </a:p>
                    <a:p>
                      <a:pPr marL="171450" lvl="0"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Responsable Analytique</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Mise en place de modèle de calcul de la LGD</a:t>
                      </a:r>
                    </a:p>
                    <a:p>
                      <a:pPr marL="628650" lvl="1"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Mise en place de modèle de calcul de la PD pour les filiale  </a:t>
                      </a:r>
                    </a:p>
                    <a:p>
                      <a:pPr marL="171450" lvl="0" indent="-171450" algn="l">
                        <a:lnSpc>
                          <a:spcPts val="1200"/>
                        </a:lnSpc>
                        <a:buFont typeface="Arial" panose="020B0604020202020204" pitchFamily="34" charset="0"/>
                        <a:buChar char="•"/>
                      </a:pPr>
                      <a:r>
                        <a:rPr lang="fr-FR" sz="1200" b="0" u="none" kern="150" dirty="0">
                          <a:effectLst/>
                          <a:latin typeface="Arial" panose="020B0604020202020204" pitchFamily="34" charset="0"/>
                          <a:ea typeface="Times New Roman" panose="02020603050405020304" pitchFamily="18" charset="0"/>
                          <a:cs typeface="Mangal" panose="02040503050203030202" pitchFamily="18" charset="0"/>
                        </a:rPr>
                        <a:t>Directeur de programme de mise en place de plate-forme big data et SID pour les filiales africaines</a:t>
                      </a:r>
                    </a:p>
                    <a:p>
                      <a:pPr marL="457200" marR="0" lvl="1"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endParaRPr lang="fr-FR" sz="1200" b="0" u="none" kern="150" dirty="0">
                        <a:effectLst/>
                        <a:latin typeface="Arial" panose="020B0604020202020204" pitchFamily="34" charset="0"/>
                        <a:ea typeface="Times New Roman" panose="02020603050405020304" pitchFamily="18" charset="0"/>
                        <a:cs typeface="Mangal" panose="02040503050203030202" pitchFamily="18" charset="0"/>
                      </a:endParaRPr>
                    </a:p>
                    <a:p>
                      <a:pPr marL="0" marR="0" lvl="0" indent="0" algn="l" defTabSz="914400" rtl="0" eaLnBrk="1" fontAlgn="auto" latinLnBrk="0" hangingPunct="1">
                        <a:lnSpc>
                          <a:spcPts val="1200"/>
                        </a:lnSpc>
                        <a:spcBef>
                          <a:spcPts val="0"/>
                        </a:spcBef>
                        <a:spcAft>
                          <a:spcPts val="0"/>
                        </a:spcAft>
                        <a:buClrTx/>
                        <a:buSzTx/>
                        <a:buFont typeface="Arial" panose="020B0604020202020204" pitchFamily="34" charset="0"/>
                        <a:buNone/>
                        <a:tabLst/>
                        <a:defRPr/>
                      </a:pPr>
                      <a:r>
                        <a:rPr lang="fr-FR" sz="1200" b="1" u="sng" kern="150" dirty="0">
                          <a:effectLst/>
                          <a:latin typeface="Arial" panose="020B0604020202020204" pitchFamily="34" charset="0"/>
                          <a:ea typeface="Times New Roman" panose="02020603050405020304" pitchFamily="18" charset="0"/>
                          <a:cs typeface="Mangal" panose="02040503050203030202" pitchFamily="18" charset="0"/>
                        </a:rPr>
                        <a:t>De 2013 à 2017 : Senior Manager BI &amp; BIG data chez Capgemini </a:t>
                      </a:r>
                      <a:r>
                        <a:rPr lang="fr-FR" sz="1200" b="1" u="sng" kern="150" dirty="0">
                          <a:solidFill>
                            <a:schemeClr val="dk1"/>
                          </a:solidFill>
                          <a:effectLst/>
                          <a:latin typeface="Arial" panose="020B0604020202020204" pitchFamily="34" charset="0"/>
                          <a:ea typeface="+mn-ea"/>
                          <a:cs typeface="Mangal" panose="02040503050203030202" pitchFamily="18" charset="0"/>
                        </a:rPr>
                        <a:t>Financial services en France:</a:t>
                      </a:r>
                    </a:p>
                    <a:p>
                      <a:pPr marL="171450" lvl="0" indent="-171450" algn="l">
                        <a:lnSpc>
                          <a:spcPts val="1200"/>
                        </a:lnSpc>
                        <a:buFont typeface="Arial" panose="020B0604020202020204" pitchFamily="34" charset="0"/>
                        <a:buChar char="•"/>
                      </a:pPr>
                      <a:r>
                        <a:rPr lang="fr-FR" sz="1200" b="0" u="none" kern="150" dirty="0">
                          <a:effectLst/>
                          <a:latin typeface="Arial"/>
                          <a:ea typeface="Times New Roman" panose="02020603050405020304" pitchFamily="18" charset="0"/>
                          <a:cs typeface="Mangal"/>
                        </a:rPr>
                        <a:t>Directeur de programme de mise en place de plate-forme BI &amp; Big data chez les clients de Capgemini : HSBC, Euler </a:t>
                      </a:r>
                      <a:r>
                        <a:rPr lang="fr-FR" sz="1200" b="0" u="none" kern="150" dirty="0" err="1">
                          <a:effectLst/>
                          <a:latin typeface="Arial"/>
                          <a:ea typeface="Times New Roman" panose="02020603050405020304" pitchFamily="18" charset="0"/>
                          <a:cs typeface="Mangal"/>
                        </a:rPr>
                        <a:t>Hermes</a:t>
                      </a:r>
                      <a:r>
                        <a:rPr lang="fr-FR" sz="1200" b="0" u="none" kern="150" dirty="0">
                          <a:effectLst/>
                          <a:latin typeface="Arial"/>
                          <a:ea typeface="Times New Roman" panose="02020603050405020304" pitchFamily="18" charset="0"/>
                          <a:cs typeface="Mangal"/>
                        </a:rPr>
                        <a:t>, GEMB</a:t>
                      </a:r>
                    </a:p>
                    <a:p>
                      <a:pPr marL="171450" lvl="0" indent="-171450" algn="l">
                        <a:lnSpc>
                          <a:spcPts val="1200"/>
                        </a:lnSpc>
                        <a:buFont typeface="Arial" panose="020B0604020202020204" pitchFamily="34" charset="0"/>
                        <a:buChar char="•"/>
                      </a:pPr>
                      <a:endParaRPr lang="fr-FR" sz="1200" b="0" u="none" kern="150" dirty="0">
                        <a:effectLst/>
                        <a:latin typeface="Arial" panose="020B0604020202020204" pitchFamily="34" charset="0"/>
                        <a:ea typeface="Times New Roman" panose="02020603050405020304" pitchFamily="18" charset="0"/>
                        <a:cs typeface="Mangal" panose="02040503050203030202" pitchFamily="18" charset="0"/>
                      </a:endParaRPr>
                    </a:p>
                    <a:p>
                      <a:pPr marL="0" lvl="0" indent="0" algn="l">
                        <a:lnSpc>
                          <a:spcPts val="1200"/>
                        </a:lnSpc>
                        <a:buFont typeface="Arial" panose="020B0604020202020204" pitchFamily="34" charset="0"/>
                        <a:buNone/>
                      </a:pPr>
                      <a:r>
                        <a:rPr lang="fr-FR" sz="1200" b="1" u="sng" kern="150" dirty="0">
                          <a:solidFill>
                            <a:schemeClr val="dk1"/>
                          </a:solidFill>
                          <a:effectLst/>
                          <a:latin typeface="Arial" panose="020B0604020202020204" pitchFamily="34" charset="0"/>
                          <a:ea typeface="Times New Roman" panose="02020603050405020304" pitchFamily="18" charset="0"/>
                          <a:cs typeface="Mangal" panose="02040503050203030202" pitchFamily="18" charset="0"/>
                        </a:rPr>
                        <a:t>De 2010 à 2012 Consultant AMOA BI &amp; Big Data Chez SOPRA consulting en France.</a:t>
                      </a:r>
                    </a:p>
                    <a:p>
                      <a:pPr marL="0" lvl="0" indent="0" algn="l">
                        <a:lnSpc>
                          <a:spcPts val="1200"/>
                        </a:lnSpc>
                        <a:buFont typeface="Arial" panose="020B0604020202020204" pitchFamily="34" charset="0"/>
                        <a:buNone/>
                      </a:pPr>
                      <a:endParaRPr lang="fr-FR" sz="1200" b="1" u="sng" kern="150" dirty="0">
                        <a:solidFill>
                          <a:schemeClr val="dk1"/>
                        </a:solidFill>
                        <a:effectLst/>
                        <a:latin typeface="Arial" panose="020B0604020202020204" pitchFamily="34" charset="0"/>
                        <a:ea typeface="Times New Roman" panose="02020603050405020304" pitchFamily="18" charset="0"/>
                        <a:cs typeface="Mangal" panose="02040503050203030202" pitchFamily="18" charset="0"/>
                      </a:endParaRPr>
                    </a:p>
                    <a:p>
                      <a:pPr marL="0" lvl="0" indent="0" algn="l">
                        <a:lnSpc>
                          <a:spcPts val="1200"/>
                        </a:lnSpc>
                        <a:buFont typeface="Arial" panose="020B0604020202020204" pitchFamily="34" charset="0"/>
                        <a:buNone/>
                      </a:pPr>
                      <a:r>
                        <a:rPr lang="fr-FR" sz="1200" b="1" u="sng" kern="150" dirty="0">
                          <a:solidFill>
                            <a:schemeClr val="dk1"/>
                          </a:solidFill>
                          <a:effectLst/>
                          <a:latin typeface="Arial" panose="020B0604020202020204" pitchFamily="34" charset="0"/>
                          <a:ea typeface="Times New Roman" panose="02020603050405020304" pitchFamily="18" charset="0"/>
                          <a:cs typeface="Mangal" panose="02040503050203030202" pitchFamily="18" charset="0"/>
                        </a:rPr>
                        <a:t>De 2007 à 2010 Consultant BI &amp; Analytique chez Business et Décision en France:</a:t>
                      </a:r>
                    </a:p>
                    <a:p>
                      <a:pPr marL="171450" lvl="0" indent="-171450" algn="l">
                        <a:lnSpc>
                          <a:spcPts val="1200"/>
                        </a:lnSpc>
                        <a:buFont typeface="Arial" panose="020B0604020202020204" pitchFamily="34" charset="0"/>
                        <a:buChar char="•"/>
                      </a:pPr>
                      <a:r>
                        <a:rPr lang="fr-FR" sz="1200" b="0" u="none" kern="150" dirty="0">
                          <a:solidFill>
                            <a:schemeClr val="dk1"/>
                          </a:solidFill>
                          <a:effectLst/>
                          <a:latin typeface="Arial"/>
                          <a:ea typeface="Times New Roman" panose="02020603050405020304" pitchFamily="18" charset="0"/>
                          <a:cs typeface="Mangal"/>
                        </a:rPr>
                        <a:t>Intervenir chez les clients de B&amp;D pour mise en place des modèles de machine Learning et des KPIs de pilotage.</a:t>
                      </a:r>
                      <a:endParaRPr lang="fr-FR" sz="1200" b="0" u="none" kern="150" dirty="0">
                        <a:effectLst/>
                        <a:latin typeface="Arial"/>
                        <a:ea typeface="Times New Roman" panose="02020603050405020304" pitchFamily="18" charset="0"/>
                        <a:cs typeface="Mangal"/>
                      </a:endParaRPr>
                    </a:p>
                  </a:txBody>
                  <a:tcPr marL="44450" marR="44450" marT="0" marB="0">
                    <a:solidFill>
                      <a:schemeClr val="tx2">
                        <a:lumMod val="20000"/>
                        <a:lumOff val="80000"/>
                      </a:schemeClr>
                    </a:solidFill>
                  </a:tcPr>
                </a:tc>
                <a:extLst>
                  <a:ext uri="{0D108BD9-81ED-4DB2-BD59-A6C34878D82A}">
                    <a16:rowId xmlns:a16="http://schemas.microsoft.com/office/drawing/2014/main" val="3597084346"/>
                  </a:ext>
                </a:extLst>
              </a:tr>
            </a:tbl>
          </a:graphicData>
        </a:graphic>
      </p:graphicFrame>
      <p:pic>
        <p:nvPicPr>
          <p:cNvPr id="14" name="Image 13">
            <a:extLst>
              <a:ext uri="{FF2B5EF4-FFF2-40B4-BE49-F238E27FC236}">
                <a16:creationId xmlns:a16="http://schemas.microsoft.com/office/drawing/2014/main" id="{D931A424-84AB-2F1A-8C93-B0B9C1082AB0}"/>
              </a:ext>
            </a:extLst>
          </p:cNvPr>
          <p:cNvPicPr>
            <a:picLocks noChangeAspect="1"/>
          </p:cNvPicPr>
          <p:nvPr/>
        </p:nvPicPr>
        <p:blipFill>
          <a:blip r:embed="rId3"/>
          <a:stretch>
            <a:fillRect/>
          </a:stretch>
        </p:blipFill>
        <p:spPr>
          <a:xfrm>
            <a:off x="2207569" y="585242"/>
            <a:ext cx="981075" cy="971550"/>
          </a:xfrm>
          <a:prstGeom prst="rect">
            <a:avLst/>
          </a:prstGeom>
        </p:spPr>
      </p:pic>
      <p:sp>
        <p:nvSpPr>
          <p:cNvPr id="3" name="Espace réservé de la date 2">
            <a:extLst>
              <a:ext uri="{FF2B5EF4-FFF2-40B4-BE49-F238E27FC236}">
                <a16:creationId xmlns:a16="http://schemas.microsoft.com/office/drawing/2014/main" id="{6FDD9427-3EC8-EE94-CCA4-15BD65C1BD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741DC7-DE22-4D08-8776-45B2C599141A}"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458FDA54-F57C-09ED-D205-1C9756BEC5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1BCB7-313E-4C59-B0F5-1B458F9529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8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C3631-006E-DCFF-ACC5-C0152A06AC6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03F1D8F-2960-B3BF-5E8D-E5244417164C}"/>
              </a:ext>
            </a:extLst>
          </p:cNvPr>
          <p:cNvSpPr/>
          <p:nvPr/>
        </p:nvSpPr>
        <p:spPr>
          <a:xfrm>
            <a:off x="3815616" y="5601478"/>
            <a:ext cx="5103962" cy="503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space réservé de la date 1">
            <a:extLst>
              <a:ext uri="{FF2B5EF4-FFF2-40B4-BE49-F238E27FC236}">
                <a16:creationId xmlns:a16="http://schemas.microsoft.com/office/drawing/2014/main" id="{2CC287E5-3EEC-9AC9-96EF-A190F01138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5EC238-DDEF-4CE8-BEEE-50B6EADA033C}"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E67CDA0A-D427-158F-C81F-64BC966555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1BCB7-313E-4C59-B0F5-1B458F9529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4793A49D-2807-B991-3888-B10D0A3D7C0E}"/>
              </a:ext>
            </a:extLst>
          </p:cNvPr>
          <p:cNvSpPr txBox="1"/>
          <p:nvPr/>
        </p:nvSpPr>
        <p:spPr>
          <a:xfrm>
            <a:off x="4865913" y="5956322"/>
            <a:ext cx="35454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Site internet</a:t>
            </a:r>
            <a:r>
              <a:rPr kumimoji="0" lang="fr-FR" sz="1800" b="0" i="0" u="none" strike="noStrike" kern="1200" cap="none" spc="0" normalizeH="0" baseline="0" noProof="0" dirty="0">
                <a:ln>
                  <a:noFill/>
                </a:ln>
                <a:solidFill>
                  <a:prstClr val="black"/>
                </a:solidFill>
                <a:effectLst/>
                <a:uLnTx/>
                <a:uFillTx/>
                <a:latin typeface="Calibri" panose="020F0502020204030204"/>
                <a:ea typeface="+mn-lt"/>
                <a:cs typeface="Calibri" panose="020F0502020204030204"/>
              </a:rPr>
              <a:t> : https://s2d.solutions/</a:t>
            </a:r>
          </a:p>
        </p:txBody>
      </p:sp>
      <p:pic>
        <p:nvPicPr>
          <p:cNvPr id="13" name="Image 12" descr="Une image contenant symbole, cercle, Graphique, ligne&#10;&#10;Description générée automatiquement">
            <a:extLst>
              <a:ext uri="{FF2B5EF4-FFF2-40B4-BE49-F238E27FC236}">
                <a16:creationId xmlns:a16="http://schemas.microsoft.com/office/drawing/2014/main" id="{0F556949-4692-FFF5-68B7-4B644F202BA5}"/>
              </a:ext>
            </a:extLst>
          </p:cNvPr>
          <p:cNvPicPr>
            <a:picLocks noChangeAspect="1"/>
          </p:cNvPicPr>
          <p:nvPr/>
        </p:nvPicPr>
        <p:blipFill>
          <a:blip r:embed="rId2"/>
          <a:stretch>
            <a:fillRect/>
          </a:stretch>
        </p:blipFill>
        <p:spPr>
          <a:xfrm>
            <a:off x="4540652" y="5948694"/>
            <a:ext cx="318999" cy="356739"/>
          </a:xfrm>
          <a:prstGeom prst="rect">
            <a:avLst/>
          </a:prstGeom>
        </p:spPr>
      </p:pic>
      <p:grpSp>
        <p:nvGrpSpPr>
          <p:cNvPr id="4" name="Groupe 3">
            <a:extLst>
              <a:ext uri="{FF2B5EF4-FFF2-40B4-BE49-F238E27FC236}">
                <a16:creationId xmlns:a16="http://schemas.microsoft.com/office/drawing/2014/main" id="{278FBE93-EB61-4A32-A9B4-39198E418D49}"/>
              </a:ext>
            </a:extLst>
          </p:cNvPr>
          <p:cNvGrpSpPr/>
          <p:nvPr/>
        </p:nvGrpSpPr>
        <p:grpSpPr>
          <a:xfrm>
            <a:off x="0" y="727227"/>
            <a:ext cx="12192000" cy="4926128"/>
            <a:chOff x="0" y="727227"/>
            <a:chExt cx="12192000" cy="4926128"/>
          </a:xfrm>
        </p:grpSpPr>
        <p:pic>
          <p:nvPicPr>
            <p:cNvPr id="7" name="Image 6" descr="Une image contenant texte, capture d’écran, Police, conception&#10;&#10;Description générée automatiquement">
              <a:extLst>
                <a:ext uri="{FF2B5EF4-FFF2-40B4-BE49-F238E27FC236}">
                  <a16:creationId xmlns:a16="http://schemas.microsoft.com/office/drawing/2014/main" id="{12C51CA7-9B7C-8460-F5E2-F2A2EE38E8B5}"/>
                </a:ext>
              </a:extLst>
            </p:cNvPr>
            <p:cNvPicPr>
              <a:picLocks noChangeAspect="1"/>
            </p:cNvPicPr>
            <p:nvPr/>
          </p:nvPicPr>
          <p:blipFill>
            <a:blip r:embed="rId3"/>
            <a:stretch>
              <a:fillRect/>
            </a:stretch>
          </p:blipFill>
          <p:spPr>
            <a:xfrm>
              <a:off x="0" y="727227"/>
              <a:ext cx="12192000" cy="4926128"/>
            </a:xfrm>
            <a:prstGeom prst="rect">
              <a:avLst/>
            </a:prstGeom>
          </p:spPr>
        </p:pic>
        <p:sp>
          <p:nvSpPr>
            <p:cNvPr id="3" name="ZoneTexte 2">
              <a:extLst>
                <a:ext uri="{FF2B5EF4-FFF2-40B4-BE49-F238E27FC236}">
                  <a16:creationId xmlns:a16="http://schemas.microsoft.com/office/drawing/2014/main" id="{1C3D2BDE-219F-A56D-D472-A3243DB84126}"/>
                </a:ext>
              </a:extLst>
            </p:cNvPr>
            <p:cNvSpPr txBox="1"/>
            <p:nvPr/>
          </p:nvSpPr>
          <p:spPr>
            <a:xfrm>
              <a:off x="1807780" y="4103518"/>
              <a:ext cx="1773620" cy="2769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Calibri"/>
                </a:rPr>
                <a:t>Technopark Casablanca </a:t>
              </a:r>
            </a:p>
          </p:txBody>
        </p:sp>
      </p:grpSp>
    </p:spTree>
    <p:extLst>
      <p:ext uri="{BB962C8B-B14F-4D97-AF65-F5344CB8AC3E}">
        <p14:creationId xmlns:p14="http://schemas.microsoft.com/office/powerpoint/2010/main" val="213203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DA7FC-4560-41FC-8AEF-989905441372}"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itre 2"/>
          <p:cNvSpPr>
            <a:spLocks noGrp="1"/>
          </p:cNvSpPr>
          <p:nvPr>
            <p:ph type="title"/>
          </p:nvPr>
        </p:nvSpPr>
        <p:spPr/>
        <p:txBody>
          <a:bodyPr anchor="ctr"/>
          <a:lstStyle/>
          <a:p>
            <a:pPr algn="ctr" defTabSz="457200"/>
            <a:r>
              <a:rPr lang="fr-FR" dirty="0"/>
              <a:t>Fin</a:t>
            </a:r>
          </a:p>
        </p:txBody>
      </p:sp>
      <p:pic>
        <p:nvPicPr>
          <p:cNvPr id="7" name="Image 6">
            <a:extLst>
              <a:ext uri="{FF2B5EF4-FFF2-40B4-BE49-F238E27FC236}">
                <a16:creationId xmlns:a16="http://schemas.microsoft.com/office/drawing/2014/main" id="{0FC7FC92-D35A-46EF-B892-24503D3B2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5262736"/>
          </a:xfrm>
          <a:prstGeom prst="rect">
            <a:avLst/>
          </a:prstGeom>
        </p:spPr>
      </p:pic>
      <p:sp>
        <p:nvSpPr>
          <p:cNvPr id="8" name="Rectangle 7">
            <a:extLst>
              <a:ext uri="{FF2B5EF4-FFF2-40B4-BE49-F238E27FC236}">
                <a16:creationId xmlns:a16="http://schemas.microsoft.com/office/drawing/2014/main" id="{CC67171F-3063-427D-99AD-44DB84C0D6DD}"/>
              </a:ext>
            </a:extLst>
          </p:cNvPr>
          <p:cNvSpPr/>
          <p:nvPr/>
        </p:nvSpPr>
        <p:spPr>
          <a:xfrm>
            <a:off x="3003827" y="5694040"/>
            <a:ext cx="624177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prstClr val="black"/>
                </a:solidFill>
                <a:effectLst/>
                <a:uLnTx/>
                <a:uFillTx/>
                <a:latin typeface="Calibri" panose="020F0502020204030204"/>
                <a:ea typeface="+mn-ea"/>
                <a:cs typeface="+mn-cs"/>
              </a:rPr>
              <a:t>Merci de votre attention</a:t>
            </a:r>
            <a:endParaRPr kumimoji="0" lang="fr-FR"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6917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 22" descr="Processeur avec des nombres binaires et un plan d'aménagement">
            <a:extLst>
              <a:ext uri="{FF2B5EF4-FFF2-40B4-BE49-F238E27FC236}">
                <a16:creationId xmlns:a16="http://schemas.microsoft.com/office/drawing/2014/main" id="{5E23DDFA-04CB-4A09-A505-7A1A6B5AB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9478" y="0"/>
            <a:ext cx="7752522" cy="6858000"/>
          </a:xfrm>
          <a:prstGeom prst="rect">
            <a:avLst/>
          </a:prstGeom>
        </p:spPr>
      </p:pic>
      <p:sp>
        <p:nvSpPr>
          <p:cNvPr id="14" name="Espace réservé du contenu 2"/>
          <p:cNvSpPr txBox="1">
            <a:spLocks/>
          </p:cNvSpPr>
          <p:nvPr/>
        </p:nvSpPr>
        <p:spPr>
          <a:xfrm>
            <a:off x="106017" y="1983256"/>
            <a:ext cx="7358575" cy="2201593"/>
          </a:xfrm>
          <a:prstGeom prst="rect">
            <a:avLst/>
          </a:prstGeom>
          <a:noFill/>
          <a:ln>
            <a:noFill/>
          </a:ln>
          <a:effectLst/>
        </p:spPr>
        <p:txBody>
          <a:bodyPr vert="horz" wrap="square" lIns="91440" tIns="45720" rIns="91440" bIns="45720" numCol="1" anchor="ctr" anchorCtr="0" compatLnSpc="1">
            <a:prstTxWarp prst="textNoShape">
              <a:avLst/>
            </a:prstTxWarp>
          </a:bodyPr>
          <a:lstStyle>
            <a:lvl1pPr marL="342900" indent="-342900" eaLnBrk="1" hangingPunct="1">
              <a:lnSpc>
                <a:spcPct val="120000"/>
              </a:lnSpc>
              <a:spcBef>
                <a:spcPct val="20000"/>
              </a:spcBef>
              <a:buSzPct val="80000"/>
              <a:buBlip>
                <a:blip r:embed="rId3"/>
              </a:buBlip>
              <a:defRPr sz="2400">
                <a:latin typeface="+mn-lt"/>
                <a:ea typeface="+mn-ea"/>
                <a:cs typeface="+mn-cs"/>
              </a:defRPr>
            </a:lvl1pPr>
            <a:lvl2pPr marL="742950" indent="-285750" eaLnBrk="0" hangingPunct="0">
              <a:lnSpc>
                <a:spcPct val="110000"/>
              </a:lnSpc>
              <a:spcBef>
                <a:spcPct val="20000"/>
              </a:spcBef>
              <a:buSzPct val="80000"/>
              <a:buBlip>
                <a:blip r:embed="rId3"/>
              </a:buBlip>
              <a:defRPr sz="2000">
                <a:latin typeface="+mj-lt"/>
                <a:ea typeface="+mn-ea"/>
                <a:cs typeface="+mn-cs"/>
              </a:defRPr>
            </a:lvl2pPr>
            <a:lvl3pPr marL="1143000" indent="-228600" eaLnBrk="0" hangingPunct="0">
              <a:lnSpc>
                <a:spcPct val="130000"/>
              </a:lnSpc>
              <a:spcBef>
                <a:spcPct val="20000"/>
              </a:spcBef>
              <a:buSzPct val="80000"/>
              <a:buBlip>
                <a:blip r:embed="rId3"/>
              </a:buBlip>
              <a:defRPr sz="1600">
                <a:latin typeface="+mj-lt"/>
                <a:ea typeface="+mn-ea"/>
                <a:cs typeface="+mn-cs"/>
              </a:defRPr>
            </a:lvl3pPr>
            <a:lvl4pPr marL="1600200" indent="-228600" eaLnBrk="0" hangingPunct="0">
              <a:spcBef>
                <a:spcPct val="20000"/>
              </a:spcBef>
              <a:buSzPct val="80000"/>
              <a:buBlip>
                <a:blip r:embed="rId3"/>
              </a:buBlip>
              <a:defRPr sz="1200">
                <a:latin typeface="+mj-lt"/>
                <a:ea typeface="+mn-ea"/>
                <a:cs typeface="+mn-cs"/>
              </a:defRPr>
            </a:lvl4pPr>
            <a:lvl5pPr marL="2057400" indent="-228600" eaLnBrk="0" hangingPunct="0">
              <a:spcBef>
                <a:spcPct val="20000"/>
              </a:spcBef>
              <a:buSzPct val="80000"/>
              <a:buBlip>
                <a:blip r:embed="rId3"/>
              </a:buBlip>
              <a:defRPr sz="1200">
                <a:latin typeface="+mj-lt"/>
                <a:ea typeface="+mn-ea"/>
                <a:cs typeface="+mn-cs"/>
              </a:defRPr>
            </a:lvl5pPr>
            <a:lvl6pPr marL="2514600" indent="-228600" defTabSz="914400">
              <a:lnSpc>
                <a:spcPct val="90000"/>
              </a:lnSpc>
              <a:spcBef>
                <a:spcPts val="500"/>
              </a:spcBef>
              <a:buFont typeface="Arial" panose="020B0604020202020204" pitchFamily="34" charset="0"/>
              <a:buChar char="•"/>
              <a:defRPr sz="1800">
                <a:latin typeface="+mn-lt"/>
                <a:ea typeface="+mn-ea"/>
                <a:cs typeface="+mn-cs"/>
              </a:defRPr>
            </a:lvl6pPr>
            <a:lvl7pPr marL="2971800" indent="-228600" defTabSz="914400">
              <a:lnSpc>
                <a:spcPct val="90000"/>
              </a:lnSpc>
              <a:spcBef>
                <a:spcPts val="500"/>
              </a:spcBef>
              <a:buFont typeface="Arial" panose="020B0604020202020204" pitchFamily="34" charset="0"/>
              <a:buChar char="•"/>
              <a:defRPr sz="1800">
                <a:latin typeface="+mn-lt"/>
                <a:ea typeface="+mn-ea"/>
                <a:cs typeface="+mn-cs"/>
              </a:defRPr>
            </a:lvl7pPr>
            <a:lvl8pPr marL="3429000" indent="-228600" defTabSz="914400">
              <a:lnSpc>
                <a:spcPct val="90000"/>
              </a:lnSpc>
              <a:spcBef>
                <a:spcPts val="500"/>
              </a:spcBef>
              <a:buFont typeface="Arial" panose="020B0604020202020204" pitchFamily="34" charset="0"/>
              <a:buChar char="•"/>
              <a:defRPr sz="1800">
                <a:latin typeface="+mn-lt"/>
                <a:ea typeface="+mn-ea"/>
                <a:cs typeface="+mn-cs"/>
              </a:defRPr>
            </a:lvl8pPr>
            <a:lvl9pPr marL="3886200" indent="-228600" defTabSz="914400">
              <a:lnSpc>
                <a:spcPct val="90000"/>
              </a:lnSpc>
              <a:spcBef>
                <a:spcPts val="500"/>
              </a:spcBef>
              <a:buFont typeface="Arial" panose="020B0604020202020204" pitchFamily="34" charset="0"/>
              <a:buChar char="•"/>
              <a:defRPr sz="1800">
                <a:latin typeface="+mn-lt"/>
                <a:ea typeface="+mn-ea"/>
                <a:cs typeface="+mn-cs"/>
              </a:defRPr>
            </a:lvl9pPr>
          </a:lstStyle>
          <a:p>
            <a:pPr marL="742950" indent="-742950">
              <a:buSzPct val="90000"/>
              <a:buFont typeface="+mj-lt"/>
              <a:buAutoNum type="arabicPeriod"/>
            </a:pPr>
            <a:r>
              <a:rPr lang="fr-FR" altLang="fr-FR" sz="3600" b="1" dirty="0"/>
              <a:t>NOTRE OFFRE</a:t>
            </a:r>
          </a:p>
          <a:p>
            <a:pPr marL="742950" indent="-742950">
              <a:buSzPct val="90000"/>
              <a:buFont typeface="+mj-lt"/>
              <a:buAutoNum type="arabicPeriod"/>
            </a:pPr>
            <a:r>
              <a:rPr lang="fr-FR" altLang="fr-FR" sz="3600" b="1" dirty="0"/>
              <a:t>NOS ATOUTS</a:t>
            </a:r>
            <a:r>
              <a:rPr lang="fr-FR" altLang="fr-FR" b="1" dirty="0">
                <a:solidFill>
                  <a:schemeClr val="bg1"/>
                </a:solidFill>
              </a:rPr>
              <a:t>	</a:t>
            </a:r>
          </a:p>
        </p:txBody>
      </p:sp>
      <p:sp>
        <p:nvSpPr>
          <p:cNvPr id="2" name="Titre 1"/>
          <p:cNvSpPr>
            <a:spLocks noGrp="1"/>
          </p:cNvSpPr>
          <p:nvPr>
            <p:ph type="title"/>
          </p:nvPr>
        </p:nvSpPr>
        <p:spPr>
          <a:xfrm>
            <a:off x="298174" y="195125"/>
            <a:ext cx="8075240" cy="562074"/>
          </a:xfrm>
        </p:spPr>
        <p:txBody>
          <a:bodyPr vert="horz" lIns="91440" tIns="45720" rIns="91440" bIns="45720" rtlCol="0" anchor="ctr">
            <a:normAutofit fontScale="90000"/>
          </a:bodyPr>
          <a:lstStyle/>
          <a:p>
            <a:r>
              <a:rPr lang="fr-CH" b="1" dirty="0"/>
              <a:t>Sommaire</a:t>
            </a:r>
            <a:r>
              <a:rPr lang="fr-CH" dirty="0"/>
              <a:t> </a:t>
            </a:r>
            <a:endParaRPr lang="fr-FR" dirty="0"/>
          </a:p>
        </p:txBody>
      </p:sp>
      <p:sp>
        <p:nvSpPr>
          <p:cNvPr id="3" name="Rectangle 2">
            <a:extLst>
              <a:ext uri="{FF2B5EF4-FFF2-40B4-BE49-F238E27FC236}">
                <a16:creationId xmlns:a16="http://schemas.microsoft.com/office/drawing/2014/main" id="{572E212A-2167-A946-4787-347104633553}"/>
              </a:ext>
            </a:extLst>
          </p:cNvPr>
          <p:cNvSpPr/>
          <p:nvPr/>
        </p:nvSpPr>
        <p:spPr>
          <a:xfrm>
            <a:off x="106017" y="702365"/>
            <a:ext cx="3299792" cy="662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53526D25-182D-8B3A-BBF1-3BA592DD292A}"/>
              </a:ext>
            </a:extLst>
          </p:cNvPr>
          <p:cNvSpPr>
            <a:spLocks noGrp="1"/>
          </p:cNvSpPr>
          <p:nvPr>
            <p:ph type="dt" sz="half" idx="10"/>
          </p:nvPr>
        </p:nvSpPr>
        <p:spPr/>
        <p:txBody>
          <a:bodyPr/>
          <a:lstStyle/>
          <a:p>
            <a:fld id="{0717E87C-C909-4AC3-842D-CD29057C6705}" type="datetime1">
              <a:rPr lang="fr-FR" smtClean="0"/>
              <a:t>14/01/2024</a:t>
            </a:fld>
            <a:endParaRPr lang="fr-FR"/>
          </a:p>
        </p:txBody>
      </p:sp>
      <p:sp>
        <p:nvSpPr>
          <p:cNvPr id="6" name="Espace réservé du numéro de diapositive 5">
            <a:extLst>
              <a:ext uri="{FF2B5EF4-FFF2-40B4-BE49-F238E27FC236}">
                <a16:creationId xmlns:a16="http://schemas.microsoft.com/office/drawing/2014/main" id="{C170B567-EB9F-CE85-0319-5342830DFE62}"/>
              </a:ext>
            </a:extLst>
          </p:cNvPr>
          <p:cNvSpPr>
            <a:spLocks noGrp="1"/>
          </p:cNvSpPr>
          <p:nvPr>
            <p:ph type="sldNum" sz="quarter" idx="12"/>
          </p:nvPr>
        </p:nvSpPr>
        <p:spPr/>
        <p:txBody>
          <a:bodyPr/>
          <a:lstStyle/>
          <a:p>
            <a:fld id="{B7D1BCB7-313E-4C59-B0F5-1B458F9529EC}" type="slidenum">
              <a:rPr lang="fr-FR" smtClean="0"/>
              <a:t>2</a:t>
            </a:fld>
            <a:endParaRPr lang="fr-FR"/>
          </a:p>
        </p:txBody>
      </p:sp>
    </p:spTree>
    <p:extLst>
      <p:ext uri="{BB962C8B-B14F-4D97-AF65-F5344CB8AC3E}">
        <p14:creationId xmlns:p14="http://schemas.microsoft.com/office/powerpoint/2010/main" val="357286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44EC5B-8EB0-4934-A77B-AE90AEDCC41D}"/>
              </a:ext>
            </a:extLst>
          </p:cNvPr>
          <p:cNvSpPr/>
          <p:nvPr/>
        </p:nvSpPr>
        <p:spPr>
          <a:xfrm>
            <a:off x="-1" y="0"/>
            <a:ext cx="774128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425605CB-6655-7563-2D37-8871C6E3A1F2}"/>
              </a:ext>
            </a:extLst>
          </p:cNvPr>
          <p:cNvSpPr>
            <a:spLocks noGrp="1"/>
          </p:cNvSpPr>
          <p:nvPr>
            <p:ph type="body" idx="1"/>
          </p:nvPr>
        </p:nvSpPr>
        <p:spPr>
          <a:xfrm>
            <a:off x="8085808" y="2793961"/>
            <a:ext cx="3604661" cy="1500187"/>
          </a:xfrm>
        </p:spPr>
        <p:txBody>
          <a:bodyPr anchor="ctr">
            <a:normAutofit fontScale="85000" lnSpcReduction="20000"/>
          </a:bodyPr>
          <a:lstStyle/>
          <a:p>
            <a:pPr algn="ctr"/>
            <a:endParaRPr lang="fr-FR" sz="4000" b="1" dirty="0">
              <a:latin typeface="Arial" panose="020B0604020202020204" pitchFamily="34" charset="0"/>
              <a:cs typeface="Arial" panose="020B0604020202020204" pitchFamily="34" charset="0"/>
            </a:endParaRPr>
          </a:p>
          <a:p>
            <a:pPr algn="ctr"/>
            <a:endParaRPr lang="fr-FR" sz="4000" b="1" dirty="0">
              <a:latin typeface="Arial" panose="020B0604020202020204" pitchFamily="34" charset="0"/>
              <a:cs typeface="Arial" panose="020B0604020202020204" pitchFamily="34" charset="0"/>
            </a:endParaRPr>
          </a:p>
          <a:p>
            <a:pPr algn="ctr"/>
            <a:r>
              <a:rPr lang="fr-FR" sz="4000" b="1" dirty="0">
                <a:latin typeface="Arial" panose="020B0604020202020204" pitchFamily="34" charset="0"/>
                <a:cs typeface="Arial" panose="020B0604020202020204" pitchFamily="34" charset="0"/>
              </a:rPr>
              <a:t>1-Notre Offre</a:t>
            </a:r>
          </a:p>
          <a:p>
            <a:pPr algn="ctr"/>
            <a:endParaRPr lang="fr-FR" sz="4000" b="1" dirty="0">
              <a:latin typeface="Arial" panose="020B0604020202020204" pitchFamily="34" charset="0"/>
              <a:cs typeface="Arial" panose="020B0604020202020204" pitchFamily="34" charset="0"/>
            </a:endParaRPr>
          </a:p>
          <a:p>
            <a:pPr algn="ctr"/>
            <a:endParaRPr lang="fr-FR" sz="4000" b="1" dirty="0">
              <a:latin typeface="Arial" panose="020B0604020202020204" pitchFamily="34" charset="0"/>
              <a:cs typeface="Arial" panose="020B0604020202020204" pitchFamily="34" charset="0"/>
            </a:endParaRPr>
          </a:p>
        </p:txBody>
      </p:sp>
      <p:sp>
        <p:nvSpPr>
          <p:cNvPr id="2" name="Espace réservé de la date 1">
            <a:extLst>
              <a:ext uri="{FF2B5EF4-FFF2-40B4-BE49-F238E27FC236}">
                <a16:creationId xmlns:a16="http://schemas.microsoft.com/office/drawing/2014/main" id="{62259FA0-D6CC-43F0-1E96-4CDA88F650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7AFAE5-1AC0-48C2-B2B1-1B94D091903F}" type="datetime1">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Espace réservé du numéro de diapositive 4">
            <a:extLst>
              <a:ext uri="{FF2B5EF4-FFF2-40B4-BE49-F238E27FC236}">
                <a16:creationId xmlns:a16="http://schemas.microsoft.com/office/drawing/2014/main" id="{5C195589-D1D7-E91B-CEE5-B757A2D776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D1BCB7-313E-4C59-B0F5-1B458F9529EC}"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7" name="Groupe 16">
            <a:extLst>
              <a:ext uri="{FF2B5EF4-FFF2-40B4-BE49-F238E27FC236}">
                <a16:creationId xmlns:a16="http://schemas.microsoft.com/office/drawing/2014/main" id="{0BA481E3-5A9E-45F4-BC7A-8BE5A980E4E0}"/>
              </a:ext>
            </a:extLst>
          </p:cNvPr>
          <p:cNvGrpSpPr/>
          <p:nvPr/>
        </p:nvGrpSpPr>
        <p:grpSpPr>
          <a:xfrm>
            <a:off x="1186058" y="1364975"/>
            <a:ext cx="4909941" cy="4057118"/>
            <a:chOff x="1187736" y="1364975"/>
            <a:chExt cx="4495941" cy="4057118"/>
          </a:xfrm>
        </p:grpSpPr>
        <p:grpSp>
          <p:nvGrpSpPr>
            <p:cNvPr id="13" name="Groupe 12">
              <a:extLst>
                <a:ext uri="{FF2B5EF4-FFF2-40B4-BE49-F238E27FC236}">
                  <a16:creationId xmlns:a16="http://schemas.microsoft.com/office/drawing/2014/main" id="{5B91C5CF-498D-4C47-99BE-0E3B4BBAB338}"/>
                </a:ext>
              </a:extLst>
            </p:cNvPr>
            <p:cNvGrpSpPr/>
            <p:nvPr/>
          </p:nvGrpSpPr>
          <p:grpSpPr>
            <a:xfrm>
              <a:off x="1205947" y="1364975"/>
              <a:ext cx="4477730" cy="3920101"/>
              <a:chOff x="1205947" y="1364975"/>
              <a:chExt cx="4240695" cy="3920101"/>
            </a:xfrm>
          </p:grpSpPr>
          <p:grpSp>
            <p:nvGrpSpPr>
              <p:cNvPr id="6" name="Groupe 5">
                <a:extLst>
                  <a:ext uri="{FF2B5EF4-FFF2-40B4-BE49-F238E27FC236}">
                    <a16:creationId xmlns:a16="http://schemas.microsoft.com/office/drawing/2014/main" id="{1EAEDD69-0298-4CD5-B8F2-77E321B66161}"/>
                  </a:ext>
                </a:extLst>
              </p:cNvPr>
              <p:cNvGrpSpPr/>
              <p:nvPr/>
            </p:nvGrpSpPr>
            <p:grpSpPr>
              <a:xfrm>
                <a:off x="1205947" y="1364975"/>
                <a:ext cx="4240695" cy="3920101"/>
                <a:chOff x="8965405" y="1929434"/>
                <a:chExt cx="2710739" cy="2661780"/>
              </a:xfrm>
            </p:grpSpPr>
            <p:sp>
              <p:nvSpPr>
                <p:cNvPr id="7" name="Forme libre : forme 6">
                  <a:extLst>
                    <a:ext uri="{FF2B5EF4-FFF2-40B4-BE49-F238E27FC236}">
                      <a16:creationId xmlns:a16="http://schemas.microsoft.com/office/drawing/2014/main" id="{648C2214-37DF-4EBF-9BD2-62015E8B6920}"/>
                    </a:ext>
                  </a:extLst>
                </p:cNvPr>
                <p:cNvSpPr/>
                <p:nvPr/>
              </p:nvSpPr>
              <p:spPr>
                <a:xfrm>
                  <a:off x="10208048" y="1929434"/>
                  <a:ext cx="1468096" cy="1316084"/>
                </a:xfrm>
                <a:custGeom>
                  <a:avLst/>
                  <a:gdLst>
                    <a:gd name="connsiteX0" fmla="*/ 149702 w 1468096"/>
                    <a:gd name="connsiteY0" fmla="*/ 929386 h 1316084"/>
                    <a:gd name="connsiteX1" fmla="*/ 149702 w 1468096"/>
                    <a:gd name="connsiteY1" fmla="*/ 929386 h 1316084"/>
                    <a:gd name="connsiteX2" fmla="*/ 366546 w 1468096"/>
                    <a:gd name="connsiteY2" fmla="*/ 1019128 h 1316084"/>
                    <a:gd name="connsiteX3" fmla="*/ 638248 w 1468096"/>
                    <a:gd name="connsiteY3" fmla="*/ 775481 h 1316084"/>
                    <a:gd name="connsiteX4" fmla="*/ 862629 w 1468096"/>
                    <a:gd name="connsiteY4" fmla="*/ 934393 h 1316084"/>
                    <a:gd name="connsiteX5" fmla="*/ 817565 w 1468096"/>
                    <a:gd name="connsiteY5" fmla="*/ 1205929 h 1316084"/>
                    <a:gd name="connsiteX6" fmla="*/ 1078702 w 1468096"/>
                    <a:gd name="connsiteY6" fmla="*/ 1314158 h 1316084"/>
                    <a:gd name="connsiteX7" fmla="*/ 1083324 w 1468096"/>
                    <a:gd name="connsiteY7" fmla="*/ 1316084 h 1316084"/>
                    <a:gd name="connsiteX8" fmla="*/ 1468097 w 1468096"/>
                    <a:gd name="connsiteY8" fmla="*/ 385158 h 1316084"/>
                    <a:gd name="connsiteX9" fmla="*/ 534474 w 1468096"/>
                    <a:gd name="connsiteY9" fmla="*/ 0 h 1316084"/>
                    <a:gd name="connsiteX10" fmla="*/ 389270 w 1468096"/>
                    <a:gd name="connsiteY10" fmla="*/ 357041 h 1316084"/>
                    <a:gd name="connsiteX11" fmla="*/ 389270 w 1468096"/>
                    <a:gd name="connsiteY11" fmla="*/ 357041 h 1316084"/>
                    <a:gd name="connsiteX12" fmla="*/ 378100 w 1468096"/>
                    <a:gd name="connsiteY12" fmla="*/ 383617 h 1316084"/>
                    <a:gd name="connsiteX13" fmla="*/ 375019 w 1468096"/>
                    <a:gd name="connsiteY13" fmla="*/ 371292 h 1316084"/>
                    <a:gd name="connsiteX14" fmla="*/ 113882 w 1468096"/>
                    <a:gd name="connsiteY14" fmla="*/ 263063 h 1316084"/>
                    <a:gd name="connsiteX15" fmla="*/ 11045 w 1468096"/>
                    <a:gd name="connsiteY15" fmla="*/ 360508 h 1316084"/>
                    <a:gd name="connsiteX16" fmla="*/ 134261 w 1468096"/>
                    <a:gd name="connsiteY16" fmla="*/ 614334 h 1316084"/>
                    <a:gd name="connsiteX17" fmla="*/ 276034 w 1468096"/>
                    <a:gd name="connsiteY17" fmla="*/ 610090 h 1316084"/>
                    <a:gd name="connsiteX18" fmla="*/ 288359 w 1468096"/>
                    <a:gd name="connsiteY18" fmla="*/ 605083 h 1316084"/>
                    <a:gd name="connsiteX19" fmla="*/ 281041 w 1468096"/>
                    <a:gd name="connsiteY19" fmla="*/ 622800 h 1316084"/>
                    <a:gd name="connsiteX20" fmla="*/ 281041 w 1468096"/>
                    <a:gd name="connsiteY20" fmla="*/ 622800 h 131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68096" h="1316084">
                      <a:moveTo>
                        <a:pt x="149702" y="929386"/>
                      </a:moveTo>
                      <a:lnTo>
                        <a:pt x="149702" y="929386"/>
                      </a:lnTo>
                      <a:lnTo>
                        <a:pt x="366546" y="1019128"/>
                      </a:lnTo>
                      <a:cubicBezTo>
                        <a:pt x="374291" y="876820"/>
                        <a:pt x="495936" y="767735"/>
                        <a:pt x="638248" y="775481"/>
                      </a:cubicBezTo>
                      <a:cubicBezTo>
                        <a:pt x="737383" y="780877"/>
                        <a:pt x="824633" y="842668"/>
                        <a:pt x="862629" y="934393"/>
                      </a:cubicBezTo>
                      <a:cubicBezTo>
                        <a:pt x="899392" y="1026230"/>
                        <a:pt x="882022" y="1130889"/>
                        <a:pt x="817565" y="1205929"/>
                      </a:cubicBezTo>
                      <a:lnTo>
                        <a:pt x="1078702" y="1314158"/>
                      </a:lnTo>
                      <a:lnTo>
                        <a:pt x="1083324" y="1316084"/>
                      </a:lnTo>
                      <a:lnTo>
                        <a:pt x="1468097" y="385158"/>
                      </a:lnTo>
                      <a:lnTo>
                        <a:pt x="534474" y="0"/>
                      </a:lnTo>
                      <a:lnTo>
                        <a:pt x="389270" y="357041"/>
                      </a:lnTo>
                      <a:lnTo>
                        <a:pt x="389270" y="357041"/>
                      </a:lnTo>
                      <a:lnTo>
                        <a:pt x="378100" y="383617"/>
                      </a:lnTo>
                      <a:lnTo>
                        <a:pt x="375019" y="371292"/>
                      </a:lnTo>
                      <a:cubicBezTo>
                        <a:pt x="332625" y="269464"/>
                        <a:pt x="215880" y="221077"/>
                        <a:pt x="113882" y="263063"/>
                      </a:cubicBezTo>
                      <a:cubicBezTo>
                        <a:pt x="69165" y="282371"/>
                        <a:pt x="32729" y="316892"/>
                        <a:pt x="11045" y="360508"/>
                      </a:cubicBezTo>
                      <a:cubicBezTo>
                        <a:pt x="-25021" y="464624"/>
                        <a:pt x="30141" y="578268"/>
                        <a:pt x="134261" y="614334"/>
                      </a:cubicBezTo>
                      <a:cubicBezTo>
                        <a:pt x="180441" y="630334"/>
                        <a:pt x="230889" y="628824"/>
                        <a:pt x="276034" y="610090"/>
                      </a:cubicBezTo>
                      <a:lnTo>
                        <a:pt x="288359" y="605083"/>
                      </a:lnTo>
                      <a:lnTo>
                        <a:pt x="281041" y="622800"/>
                      </a:lnTo>
                      <a:lnTo>
                        <a:pt x="281041" y="622800"/>
                      </a:lnTo>
                      <a:close/>
                    </a:path>
                  </a:pathLst>
                </a:custGeom>
                <a:solidFill>
                  <a:schemeClr val="accent1">
                    <a:lumMod val="75000"/>
                  </a:schemeClr>
                </a:solidFill>
                <a:ln w="38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 name="Groupe 7">
                  <a:extLst>
                    <a:ext uri="{FF2B5EF4-FFF2-40B4-BE49-F238E27FC236}">
                      <a16:creationId xmlns:a16="http://schemas.microsoft.com/office/drawing/2014/main" id="{C8E658AE-2E8B-423E-AB37-AF9CFE6F44BF}"/>
                    </a:ext>
                  </a:extLst>
                </p:cNvPr>
                <p:cNvGrpSpPr/>
                <p:nvPr/>
              </p:nvGrpSpPr>
              <p:grpSpPr>
                <a:xfrm>
                  <a:off x="8965405" y="2387771"/>
                  <a:ext cx="2408211" cy="2203443"/>
                  <a:chOff x="8965405" y="2387771"/>
                  <a:chExt cx="2408211" cy="2203443"/>
                </a:xfrm>
              </p:grpSpPr>
              <p:sp>
                <p:nvSpPr>
                  <p:cNvPr id="9" name="Forme libre : forme 8">
                    <a:extLst>
                      <a:ext uri="{FF2B5EF4-FFF2-40B4-BE49-F238E27FC236}">
                        <a16:creationId xmlns:a16="http://schemas.microsoft.com/office/drawing/2014/main" id="{67F46D01-40DD-425A-95A4-65823A62EC37}"/>
                      </a:ext>
                    </a:extLst>
                  </p:cNvPr>
                  <p:cNvSpPr/>
                  <p:nvPr/>
                </p:nvSpPr>
                <p:spPr>
                  <a:xfrm>
                    <a:off x="8965405" y="3582531"/>
                    <a:ext cx="1427035" cy="1001410"/>
                  </a:xfrm>
                  <a:custGeom>
                    <a:avLst/>
                    <a:gdLst>
                      <a:gd name="connsiteX0" fmla="*/ 1294901 w 1427035"/>
                      <a:gd name="connsiteY0" fmla="*/ 642443 h 1001410"/>
                      <a:gd name="connsiteX1" fmla="*/ 1417234 w 1427035"/>
                      <a:gd name="connsiteY1" fmla="*/ 399116 h 1001410"/>
                      <a:gd name="connsiteX2" fmla="*/ 1173907 w 1427035"/>
                      <a:gd name="connsiteY2" fmla="*/ 276782 h 1001410"/>
                      <a:gd name="connsiteX3" fmla="*/ 1078442 w 1427035"/>
                      <a:gd name="connsiteY3" fmla="*/ 346642 h 1001410"/>
                      <a:gd name="connsiteX4" fmla="*/ 1078442 w 1427035"/>
                      <a:gd name="connsiteY4" fmla="*/ 0 h 1001410"/>
                      <a:gd name="connsiteX5" fmla="*/ 844651 w 1427035"/>
                      <a:gd name="connsiteY5" fmla="*/ 0 h 1001410"/>
                      <a:gd name="connsiteX6" fmla="*/ 847347 w 1427035"/>
                      <a:gd name="connsiteY6" fmla="*/ 38516 h 1001410"/>
                      <a:gd name="connsiteX7" fmla="*/ 539221 w 1427035"/>
                      <a:gd name="connsiteY7" fmla="*/ 346642 h 1001410"/>
                      <a:gd name="connsiteX8" fmla="*/ 231095 w 1427035"/>
                      <a:gd name="connsiteY8" fmla="*/ 38516 h 1001410"/>
                      <a:gd name="connsiteX9" fmla="*/ 233791 w 1427035"/>
                      <a:gd name="connsiteY9" fmla="*/ 0 h 1001410"/>
                      <a:gd name="connsiteX10" fmla="*/ 0 w 1427035"/>
                      <a:gd name="connsiteY10" fmla="*/ 0 h 1001410"/>
                      <a:gd name="connsiteX11" fmla="*/ 0 w 1427035"/>
                      <a:gd name="connsiteY11" fmla="*/ 1001410 h 1001410"/>
                      <a:gd name="connsiteX12" fmla="*/ 1078442 w 1427035"/>
                      <a:gd name="connsiteY12" fmla="*/ 1001410 h 1001410"/>
                      <a:gd name="connsiteX13" fmla="*/ 1078442 w 1427035"/>
                      <a:gd name="connsiteY13" fmla="*/ 577737 h 1001410"/>
                      <a:gd name="connsiteX14" fmla="*/ 1092308 w 1427035"/>
                      <a:gd name="connsiteY14" fmla="*/ 594684 h 1001410"/>
                      <a:gd name="connsiteX15" fmla="*/ 1099626 w 1427035"/>
                      <a:gd name="connsiteY15" fmla="*/ 605853 h 1001410"/>
                      <a:gd name="connsiteX16" fmla="*/ 1271021 w 1427035"/>
                      <a:gd name="connsiteY16" fmla="*/ 650147 h 1001410"/>
                      <a:gd name="connsiteX17" fmla="*/ 1289894 w 1427035"/>
                      <a:gd name="connsiteY17" fmla="*/ 644369 h 100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7035" h="1001410">
                        <a:moveTo>
                          <a:pt x="1294901" y="642443"/>
                        </a:moveTo>
                        <a:cubicBezTo>
                          <a:pt x="1395874" y="609031"/>
                          <a:pt x="1450647" y="500089"/>
                          <a:pt x="1417234" y="399116"/>
                        </a:cubicBezTo>
                        <a:cubicBezTo>
                          <a:pt x="1383822" y="298143"/>
                          <a:pt x="1274880" y="243374"/>
                          <a:pt x="1173907" y="276782"/>
                        </a:cubicBezTo>
                        <a:cubicBezTo>
                          <a:pt x="1135545" y="289477"/>
                          <a:pt x="1102144" y="313915"/>
                          <a:pt x="1078442" y="346642"/>
                        </a:cubicBezTo>
                        <a:lnTo>
                          <a:pt x="1078442" y="0"/>
                        </a:lnTo>
                        <a:lnTo>
                          <a:pt x="844651" y="0"/>
                        </a:lnTo>
                        <a:cubicBezTo>
                          <a:pt x="846342" y="12772"/>
                          <a:pt x="847243" y="25632"/>
                          <a:pt x="847347" y="38516"/>
                        </a:cubicBezTo>
                        <a:cubicBezTo>
                          <a:pt x="847347" y="208690"/>
                          <a:pt x="709395" y="346642"/>
                          <a:pt x="539221" y="346642"/>
                        </a:cubicBezTo>
                        <a:cubicBezTo>
                          <a:pt x="369047" y="346642"/>
                          <a:pt x="231095" y="208690"/>
                          <a:pt x="231095" y="38516"/>
                        </a:cubicBezTo>
                        <a:cubicBezTo>
                          <a:pt x="231199" y="25632"/>
                          <a:pt x="232100" y="12772"/>
                          <a:pt x="233791" y="0"/>
                        </a:cubicBezTo>
                        <a:lnTo>
                          <a:pt x="0" y="0"/>
                        </a:lnTo>
                        <a:lnTo>
                          <a:pt x="0" y="1001410"/>
                        </a:lnTo>
                        <a:lnTo>
                          <a:pt x="1078442" y="1001410"/>
                        </a:lnTo>
                        <a:lnTo>
                          <a:pt x="1078442" y="577737"/>
                        </a:lnTo>
                        <a:cubicBezTo>
                          <a:pt x="1082736" y="583649"/>
                          <a:pt x="1087366" y="589307"/>
                          <a:pt x="1092308" y="594684"/>
                        </a:cubicBezTo>
                        <a:cubicBezTo>
                          <a:pt x="1094384" y="598632"/>
                          <a:pt x="1096833" y="602372"/>
                          <a:pt x="1099626" y="605853"/>
                        </a:cubicBezTo>
                        <a:cubicBezTo>
                          <a:pt x="1145151" y="649449"/>
                          <a:pt x="1210073" y="666231"/>
                          <a:pt x="1271021" y="650147"/>
                        </a:cubicBezTo>
                        <a:cubicBezTo>
                          <a:pt x="1277568" y="650147"/>
                          <a:pt x="1283731" y="646295"/>
                          <a:pt x="1289894" y="644369"/>
                        </a:cubicBezTo>
                        <a:close/>
                      </a:path>
                    </a:pathLst>
                  </a:custGeom>
                  <a:solidFill>
                    <a:schemeClr val="accent1">
                      <a:lumMod val="75000"/>
                    </a:schemeClr>
                  </a:solidFill>
                  <a:ln w="38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B18C69C7-9078-40B6-9A63-10C763DBA910}"/>
                      </a:ext>
                    </a:extLst>
                  </p:cNvPr>
                  <p:cNvSpPr/>
                  <p:nvPr/>
                </p:nvSpPr>
                <p:spPr>
                  <a:xfrm>
                    <a:off x="10372206" y="3245518"/>
                    <a:ext cx="1001410" cy="1345696"/>
                  </a:xfrm>
                  <a:custGeom>
                    <a:avLst/>
                    <a:gdLst>
                      <a:gd name="connsiteX0" fmla="*/ 577737 w 1001410"/>
                      <a:gd name="connsiteY0" fmla="*/ 344286 h 1345696"/>
                      <a:gd name="connsiteX1" fmla="*/ 594684 w 1001410"/>
                      <a:gd name="connsiteY1" fmla="*/ 330036 h 1345696"/>
                      <a:gd name="connsiteX2" fmla="*/ 605853 w 1001410"/>
                      <a:gd name="connsiteY2" fmla="*/ 322718 h 1345696"/>
                      <a:gd name="connsiteX3" fmla="*/ 646680 w 1001410"/>
                      <a:gd name="connsiteY3" fmla="*/ 133605 h 1345696"/>
                      <a:gd name="connsiteX4" fmla="*/ 646680 w 1001410"/>
                      <a:gd name="connsiteY4" fmla="*/ 127828 h 1345696"/>
                      <a:gd name="connsiteX5" fmla="*/ 400530 w 1001410"/>
                      <a:gd name="connsiteY5" fmla="*/ 11283 h 1345696"/>
                      <a:gd name="connsiteX6" fmla="*/ 283985 w 1001410"/>
                      <a:gd name="connsiteY6" fmla="*/ 257433 h 1345696"/>
                      <a:gd name="connsiteX7" fmla="*/ 346642 w 1001410"/>
                      <a:gd name="connsiteY7" fmla="*/ 344286 h 1345696"/>
                      <a:gd name="connsiteX8" fmla="*/ 0 w 1001410"/>
                      <a:gd name="connsiteY8" fmla="*/ 344286 h 1345696"/>
                      <a:gd name="connsiteX9" fmla="*/ 0 w 1001410"/>
                      <a:gd name="connsiteY9" fmla="*/ 502201 h 1345696"/>
                      <a:gd name="connsiteX10" fmla="*/ 38516 w 1001410"/>
                      <a:gd name="connsiteY10" fmla="*/ 499890 h 1345696"/>
                      <a:gd name="connsiteX11" fmla="*/ 346642 w 1001410"/>
                      <a:gd name="connsiteY11" fmla="*/ 808017 h 1345696"/>
                      <a:gd name="connsiteX12" fmla="*/ 38516 w 1001410"/>
                      <a:gd name="connsiteY12" fmla="*/ 1116143 h 1345696"/>
                      <a:gd name="connsiteX13" fmla="*/ 0 w 1001410"/>
                      <a:gd name="connsiteY13" fmla="*/ 1113447 h 1345696"/>
                      <a:gd name="connsiteX14" fmla="*/ 0 w 1001410"/>
                      <a:gd name="connsiteY14" fmla="*/ 1345697 h 1345696"/>
                      <a:gd name="connsiteX15" fmla="*/ 1001410 w 1001410"/>
                      <a:gd name="connsiteY15" fmla="*/ 1345697 h 1345696"/>
                      <a:gd name="connsiteX16" fmla="*/ 1001410 w 1001410"/>
                      <a:gd name="connsiteY16" fmla="*/ 344286 h 134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01410" h="1345696">
                        <a:moveTo>
                          <a:pt x="577737" y="344286"/>
                        </a:moveTo>
                        <a:cubicBezTo>
                          <a:pt x="583714" y="339938"/>
                          <a:pt x="589376" y="335178"/>
                          <a:pt x="594684" y="330036"/>
                        </a:cubicBezTo>
                        <a:cubicBezTo>
                          <a:pt x="598890" y="328429"/>
                          <a:pt x="602703" y="325934"/>
                          <a:pt x="605853" y="322718"/>
                        </a:cubicBezTo>
                        <a:cubicBezTo>
                          <a:pt x="653197" y="271981"/>
                          <a:pt x="668873" y="199355"/>
                          <a:pt x="646680" y="133605"/>
                        </a:cubicBezTo>
                        <a:lnTo>
                          <a:pt x="646680" y="127828"/>
                        </a:lnTo>
                        <a:cubicBezTo>
                          <a:pt x="610891" y="27671"/>
                          <a:pt x="500686" y="-24506"/>
                          <a:pt x="400530" y="11283"/>
                        </a:cubicBezTo>
                        <a:cubicBezTo>
                          <a:pt x="300373" y="47072"/>
                          <a:pt x="248196" y="157277"/>
                          <a:pt x="283985" y="257433"/>
                        </a:cubicBezTo>
                        <a:cubicBezTo>
                          <a:pt x="296236" y="291728"/>
                          <a:pt x="317963" y="321843"/>
                          <a:pt x="346642" y="344286"/>
                        </a:cubicBezTo>
                        <a:lnTo>
                          <a:pt x="0" y="344286"/>
                        </a:lnTo>
                        <a:lnTo>
                          <a:pt x="0" y="502201"/>
                        </a:lnTo>
                        <a:cubicBezTo>
                          <a:pt x="12779" y="500653"/>
                          <a:pt x="25644" y="499882"/>
                          <a:pt x="38516" y="499890"/>
                        </a:cubicBezTo>
                        <a:cubicBezTo>
                          <a:pt x="208690" y="499890"/>
                          <a:pt x="346642" y="637842"/>
                          <a:pt x="346642" y="808017"/>
                        </a:cubicBezTo>
                        <a:cubicBezTo>
                          <a:pt x="346642" y="978191"/>
                          <a:pt x="208690" y="1116143"/>
                          <a:pt x="38516" y="1116143"/>
                        </a:cubicBezTo>
                        <a:cubicBezTo>
                          <a:pt x="25636" y="1116023"/>
                          <a:pt x="12772" y="1115126"/>
                          <a:pt x="0" y="1113447"/>
                        </a:cubicBezTo>
                        <a:lnTo>
                          <a:pt x="0" y="1345697"/>
                        </a:lnTo>
                        <a:lnTo>
                          <a:pt x="1001410" y="1345697"/>
                        </a:lnTo>
                        <a:lnTo>
                          <a:pt x="1001410" y="344286"/>
                        </a:lnTo>
                        <a:close/>
                      </a:path>
                    </a:pathLst>
                  </a:custGeom>
                  <a:solidFill>
                    <a:schemeClr val="accent1">
                      <a:lumMod val="75000"/>
                    </a:schemeClr>
                  </a:solidFill>
                  <a:ln w="38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4F21F9E6-6CEF-4551-A4C6-0F90D68D4A16}"/>
                      </a:ext>
                    </a:extLst>
                  </p:cNvPr>
                  <p:cNvSpPr/>
                  <p:nvPr/>
                </p:nvSpPr>
                <p:spPr>
                  <a:xfrm>
                    <a:off x="8965405" y="2387771"/>
                    <a:ext cx="1078441" cy="1425083"/>
                  </a:xfrm>
                  <a:custGeom>
                    <a:avLst/>
                    <a:gdLst>
                      <a:gd name="connsiteX0" fmla="*/ 1078442 w 1078441"/>
                      <a:gd name="connsiteY0" fmla="*/ 399794 h 1425083"/>
                      <a:gd name="connsiteX1" fmla="*/ 1078442 w 1078441"/>
                      <a:gd name="connsiteY1" fmla="*/ 0 h 1425083"/>
                      <a:gd name="connsiteX2" fmla="*/ 0 w 1078441"/>
                      <a:gd name="connsiteY2" fmla="*/ 0 h 1425083"/>
                      <a:gd name="connsiteX3" fmla="*/ 0 w 1078441"/>
                      <a:gd name="connsiteY3" fmla="*/ 1078442 h 1425083"/>
                      <a:gd name="connsiteX4" fmla="*/ 423674 w 1078441"/>
                      <a:gd name="connsiteY4" fmla="*/ 1078442 h 1425083"/>
                      <a:gd name="connsiteX5" fmla="*/ 346642 w 1078441"/>
                      <a:gd name="connsiteY5" fmla="*/ 1232505 h 1425083"/>
                      <a:gd name="connsiteX6" fmla="*/ 539221 w 1078441"/>
                      <a:gd name="connsiteY6" fmla="*/ 1425084 h 1425083"/>
                      <a:gd name="connsiteX7" fmla="*/ 731800 w 1078441"/>
                      <a:gd name="connsiteY7" fmla="*/ 1232505 h 1425083"/>
                      <a:gd name="connsiteX8" fmla="*/ 654768 w 1078441"/>
                      <a:gd name="connsiteY8" fmla="*/ 1078442 h 1425083"/>
                      <a:gd name="connsiteX9" fmla="*/ 1078442 w 1078441"/>
                      <a:gd name="connsiteY9" fmla="*/ 1078442 h 1425083"/>
                      <a:gd name="connsiteX10" fmla="*/ 1078442 w 1078441"/>
                      <a:gd name="connsiteY10" fmla="*/ 682500 h 1425083"/>
                      <a:gd name="connsiteX11" fmla="*/ 783796 w 1078441"/>
                      <a:gd name="connsiteY11" fmla="*/ 682500 h 1425083"/>
                      <a:gd name="connsiteX12" fmla="*/ 780499 w 1078441"/>
                      <a:gd name="connsiteY12" fmla="*/ 403091 h 1425083"/>
                      <a:gd name="connsiteX13" fmla="*/ 783796 w 1078441"/>
                      <a:gd name="connsiteY13" fmla="*/ 399794 h 1425083"/>
                      <a:gd name="connsiteX14" fmla="*/ 1078442 w 1078441"/>
                      <a:gd name="connsiteY14" fmla="*/ 399794 h 142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8441" h="1425083">
                        <a:moveTo>
                          <a:pt x="1078442" y="399794"/>
                        </a:moveTo>
                        <a:lnTo>
                          <a:pt x="1078442" y="0"/>
                        </a:lnTo>
                        <a:lnTo>
                          <a:pt x="0" y="0"/>
                        </a:lnTo>
                        <a:lnTo>
                          <a:pt x="0" y="1078442"/>
                        </a:lnTo>
                        <a:lnTo>
                          <a:pt x="423674" y="1078442"/>
                        </a:lnTo>
                        <a:cubicBezTo>
                          <a:pt x="375182" y="1114812"/>
                          <a:pt x="346642" y="1171889"/>
                          <a:pt x="346642" y="1232505"/>
                        </a:cubicBezTo>
                        <a:cubicBezTo>
                          <a:pt x="346642" y="1338863"/>
                          <a:pt x="432863" y="1425084"/>
                          <a:pt x="539221" y="1425084"/>
                        </a:cubicBezTo>
                        <a:cubicBezTo>
                          <a:pt x="645578" y="1425084"/>
                          <a:pt x="731800" y="1338863"/>
                          <a:pt x="731800" y="1232505"/>
                        </a:cubicBezTo>
                        <a:cubicBezTo>
                          <a:pt x="731800" y="1171889"/>
                          <a:pt x="703260" y="1114812"/>
                          <a:pt x="654768" y="1078442"/>
                        </a:cubicBezTo>
                        <a:lnTo>
                          <a:pt x="1078442" y="1078442"/>
                        </a:lnTo>
                        <a:lnTo>
                          <a:pt x="1078442" y="682500"/>
                        </a:lnTo>
                        <a:cubicBezTo>
                          <a:pt x="995606" y="760228"/>
                          <a:pt x="866632" y="760228"/>
                          <a:pt x="783796" y="682500"/>
                        </a:cubicBezTo>
                        <a:cubicBezTo>
                          <a:pt x="705729" y="606254"/>
                          <a:pt x="704253" y="481158"/>
                          <a:pt x="780499" y="403091"/>
                        </a:cubicBezTo>
                        <a:cubicBezTo>
                          <a:pt x="781585" y="401978"/>
                          <a:pt x="782683" y="400880"/>
                          <a:pt x="783796" y="399794"/>
                        </a:cubicBezTo>
                        <a:cubicBezTo>
                          <a:pt x="866632" y="322065"/>
                          <a:pt x="995606" y="322065"/>
                          <a:pt x="1078442" y="399794"/>
                        </a:cubicBezTo>
                        <a:close/>
                      </a:path>
                    </a:pathLst>
                  </a:custGeom>
                  <a:solidFill>
                    <a:schemeClr val="accent1">
                      <a:lumMod val="75000"/>
                    </a:schemeClr>
                  </a:solidFill>
                  <a:ln w="3849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12" name="Rectangle 11">
                <a:extLst>
                  <a:ext uri="{FF2B5EF4-FFF2-40B4-BE49-F238E27FC236}">
                    <a16:creationId xmlns:a16="http://schemas.microsoft.com/office/drawing/2014/main" id="{B962ED15-4C9B-4AD0-8A94-A402181E568D}"/>
                  </a:ext>
                </a:extLst>
              </p:cNvPr>
              <p:cNvSpPr/>
              <p:nvPr/>
            </p:nvSpPr>
            <p:spPr>
              <a:xfrm>
                <a:off x="3871528" y="4010488"/>
                <a:ext cx="1417979" cy="125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Business Intelligence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Analytics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7E2A390D-ADBE-443D-96E2-7660D6AF8A75}"/>
                </a:ext>
              </a:extLst>
            </p:cNvPr>
            <p:cNvSpPr/>
            <p:nvPr/>
          </p:nvSpPr>
          <p:spPr>
            <a:xfrm>
              <a:off x="3777024" y="1730296"/>
              <a:ext cx="1484244" cy="865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Machine Learning</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8F69E00B-6972-44AD-A216-47A3894728E9}"/>
                </a:ext>
              </a:extLst>
            </p:cNvPr>
            <p:cNvSpPr/>
            <p:nvPr/>
          </p:nvSpPr>
          <p:spPr>
            <a:xfrm>
              <a:off x="1187736" y="2738615"/>
              <a:ext cx="1817843" cy="1163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Data Gouvernance &amp; Management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01F930D-AFAE-49CD-8ECD-5F50C85EFDB0}"/>
                </a:ext>
              </a:extLst>
            </p:cNvPr>
            <p:cNvSpPr/>
            <p:nvPr/>
          </p:nvSpPr>
          <p:spPr>
            <a:xfrm>
              <a:off x="1206199" y="4025253"/>
              <a:ext cx="1745632" cy="1396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Use Case Data Idéation &amp; Management</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516626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7">
            <a:extLst>
              <a:ext uri="{FF2B5EF4-FFF2-40B4-BE49-F238E27FC236}">
                <a16:creationId xmlns:a16="http://schemas.microsoft.com/office/drawing/2014/main" id="{3611DBB4-00FE-0073-C120-E617E313E532}"/>
              </a:ext>
            </a:extLst>
          </p:cNvPr>
          <p:cNvGraphicFramePr>
            <a:graphicFrameLocks noGrp="1"/>
          </p:cNvGraphicFramePr>
          <p:nvPr>
            <p:extLst>
              <p:ext uri="{D42A27DB-BD31-4B8C-83A1-F6EECF244321}">
                <p14:modId xmlns:p14="http://schemas.microsoft.com/office/powerpoint/2010/main" val="3685762557"/>
              </p:ext>
            </p:extLst>
          </p:nvPr>
        </p:nvGraphicFramePr>
        <p:xfrm>
          <a:off x="908941" y="2360425"/>
          <a:ext cx="10311171" cy="4176464"/>
        </p:xfrm>
        <a:graphic>
          <a:graphicData uri="http://schemas.openxmlformats.org/drawingml/2006/table">
            <a:tbl>
              <a:tblPr firstRow="1" bandRow="1">
                <a:tableStyleId>{5C22544A-7EE6-4342-B048-85BDC9FD1C3A}</a:tableStyleId>
              </a:tblPr>
              <a:tblGrid>
                <a:gridCol w="5844886">
                  <a:extLst>
                    <a:ext uri="{9D8B030D-6E8A-4147-A177-3AD203B41FA5}">
                      <a16:colId xmlns:a16="http://schemas.microsoft.com/office/drawing/2014/main" val="1504233851"/>
                    </a:ext>
                  </a:extLst>
                </a:gridCol>
                <a:gridCol w="4466285">
                  <a:extLst>
                    <a:ext uri="{9D8B030D-6E8A-4147-A177-3AD203B41FA5}">
                      <a16:colId xmlns:a16="http://schemas.microsoft.com/office/drawing/2014/main" val="2562395534"/>
                    </a:ext>
                  </a:extLst>
                </a:gridCol>
              </a:tblGrid>
              <a:tr h="330608">
                <a:tc>
                  <a:txBody>
                    <a:bodyPr/>
                    <a:lstStyle/>
                    <a:p>
                      <a:pPr algn="ctr"/>
                      <a:r>
                        <a:rPr lang="fr-FR" dirty="0"/>
                        <a:t>Le besoin des entreprises </a:t>
                      </a:r>
                    </a:p>
                  </a:txBody>
                  <a:tcPr/>
                </a:tc>
                <a:tc>
                  <a:txBody>
                    <a:bodyPr/>
                    <a:lstStyle/>
                    <a:p>
                      <a:pPr algn="ctr"/>
                      <a:r>
                        <a:rPr lang="fr-FR"/>
                        <a:t>Notre Offre </a:t>
                      </a:r>
                      <a:endParaRPr lang="fr-FR" dirty="0"/>
                    </a:p>
                  </a:txBody>
                  <a:tcPr/>
                </a:tc>
                <a:extLst>
                  <a:ext uri="{0D108BD9-81ED-4DB2-BD59-A6C34878D82A}">
                    <a16:rowId xmlns:a16="http://schemas.microsoft.com/office/drawing/2014/main" val="1640088726"/>
                  </a:ext>
                </a:extLst>
              </a:tr>
              <a:tr h="3810704">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945232123"/>
                  </a:ext>
                </a:extLst>
              </a:tr>
            </a:tbl>
          </a:graphicData>
        </a:graphic>
      </p:graphicFrame>
      <p:sp>
        <p:nvSpPr>
          <p:cNvPr id="2" name="Titre 1">
            <a:extLst>
              <a:ext uri="{FF2B5EF4-FFF2-40B4-BE49-F238E27FC236}">
                <a16:creationId xmlns:a16="http://schemas.microsoft.com/office/drawing/2014/main" id="{5D745985-FAE2-7A4C-148C-995D76D23D67}"/>
              </a:ext>
            </a:extLst>
          </p:cNvPr>
          <p:cNvSpPr>
            <a:spLocks noGrp="1"/>
          </p:cNvSpPr>
          <p:nvPr>
            <p:ph type="title"/>
          </p:nvPr>
        </p:nvSpPr>
        <p:spPr>
          <a:xfrm>
            <a:off x="255104" y="43503"/>
            <a:ext cx="10399644" cy="818807"/>
          </a:xfrm>
        </p:spPr>
        <p:txBody>
          <a:bodyPr>
            <a:noAutofit/>
          </a:bodyPr>
          <a:lstStyle/>
          <a:p>
            <a:r>
              <a:rPr lang="fr-FR" altLang="fr-FR" sz="2400" b="1" dirty="0"/>
              <a:t>SYSTEME &amp; DATA DRIVEN propose une gamme de prestations pour accompagner la transformation data des entreprises</a:t>
            </a:r>
            <a:endParaRPr lang="fr-FR" sz="2400" b="1" dirty="0"/>
          </a:p>
        </p:txBody>
      </p:sp>
      <p:sp>
        <p:nvSpPr>
          <p:cNvPr id="3" name="Espace réservé du contenu 2">
            <a:extLst>
              <a:ext uri="{FF2B5EF4-FFF2-40B4-BE49-F238E27FC236}">
                <a16:creationId xmlns:a16="http://schemas.microsoft.com/office/drawing/2014/main" id="{DE6E5C4B-CE2F-C49B-290A-9479A48525DA}"/>
              </a:ext>
            </a:extLst>
          </p:cNvPr>
          <p:cNvSpPr>
            <a:spLocks noGrp="1"/>
          </p:cNvSpPr>
          <p:nvPr>
            <p:ph idx="1"/>
          </p:nvPr>
        </p:nvSpPr>
        <p:spPr>
          <a:xfrm>
            <a:off x="869327" y="2812012"/>
            <a:ext cx="5700782" cy="3724877"/>
          </a:xfrm>
        </p:spPr>
        <p:txBody>
          <a:bodyPr vert="horz" lIns="91440" tIns="45720" rIns="91440" bIns="45720" rtlCol="0" anchor="t">
            <a:normAutofit/>
          </a:bodyPr>
          <a:lstStyle/>
          <a:p>
            <a:pPr marL="0" indent="0">
              <a:buNone/>
            </a:pPr>
            <a:r>
              <a:rPr lang="fr-FR" sz="1600" b="1" dirty="0">
                <a:solidFill>
                  <a:srgbClr val="000000"/>
                </a:solidFill>
                <a:latin typeface="Arial"/>
                <a:cs typeface="Arial"/>
              </a:rPr>
              <a:t>Toutes les entreprises souhaitent bâtir un modèle Data Driven adapté à un environnement toujours plus exigeant au service de ses clients. </a:t>
            </a:r>
            <a:endParaRPr lang="fr-FR" sz="1600" dirty="0">
              <a:solidFill>
                <a:srgbClr val="000000"/>
              </a:solidFill>
              <a:latin typeface="Arial"/>
              <a:cs typeface="Arial"/>
            </a:endParaRPr>
          </a:p>
          <a:p>
            <a:pPr marL="0" indent="0">
              <a:buNone/>
            </a:pPr>
            <a:r>
              <a:rPr lang="fr-FR" sz="1600" b="1" dirty="0">
                <a:solidFill>
                  <a:srgbClr val="000000"/>
                </a:solidFill>
                <a:latin typeface="Arial"/>
                <a:cs typeface="Arial"/>
              </a:rPr>
              <a:t>Pour y arriver, les entreprises renforce leur maturité data et IA à travers des programmes de transformation data et d'innovation qui visent  à :</a:t>
            </a:r>
          </a:p>
          <a:p>
            <a:pPr marL="971550" lvl="1" indent="-285750">
              <a:buFont typeface="Arial"/>
            </a:pPr>
            <a:r>
              <a:rPr lang="fr-FR" sz="1600" b="1" dirty="0">
                <a:solidFill>
                  <a:srgbClr val="000000"/>
                </a:solidFill>
                <a:latin typeface="Arial"/>
                <a:cs typeface="Arial"/>
              </a:rPr>
              <a:t>Adopter une utilisation systématique et efficace des données </a:t>
            </a:r>
            <a:endParaRPr lang="en-US" sz="1600" dirty="0">
              <a:solidFill>
                <a:srgbClr val="000000"/>
              </a:solidFill>
              <a:latin typeface="Arial"/>
              <a:cs typeface="Arial"/>
            </a:endParaRPr>
          </a:p>
          <a:p>
            <a:pPr marL="971550" lvl="1" indent="-285750">
              <a:buFont typeface="Arial"/>
            </a:pPr>
            <a:r>
              <a:rPr lang="fr-FR" sz="1600" b="1" dirty="0">
                <a:solidFill>
                  <a:srgbClr val="000000"/>
                </a:solidFill>
                <a:latin typeface="Arial"/>
                <a:cs typeface="Arial"/>
              </a:rPr>
              <a:t>Concevoir et exploiter un système décisionnel performant et adapté à l’entreprise qui permet une analyse pertinente des données </a:t>
            </a:r>
            <a:endParaRPr lang="en-US" sz="1600" dirty="0">
              <a:solidFill>
                <a:srgbClr val="000000"/>
              </a:solidFill>
              <a:latin typeface="Arial"/>
              <a:cs typeface="Arial"/>
            </a:endParaRPr>
          </a:p>
          <a:p>
            <a:pPr marL="971550" lvl="1" indent="-285750">
              <a:buFont typeface="Arial"/>
            </a:pPr>
            <a:r>
              <a:rPr lang="fr-FR" sz="1600" b="1" dirty="0">
                <a:solidFill>
                  <a:srgbClr val="000000"/>
                </a:solidFill>
                <a:latin typeface="Arial"/>
                <a:cs typeface="Arial"/>
              </a:rPr>
              <a:t>Promouvoir le pouvoir prédictif des machines </a:t>
            </a:r>
            <a:r>
              <a:rPr lang="fr-FR" sz="1600" b="1" dirty="0" err="1">
                <a:solidFill>
                  <a:srgbClr val="000000"/>
                </a:solidFill>
                <a:latin typeface="Arial"/>
                <a:cs typeface="Arial"/>
              </a:rPr>
              <a:t>learning</a:t>
            </a:r>
            <a:r>
              <a:rPr lang="fr-FR" sz="1600" b="1" dirty="0">
                <a:solidFill>
                  <a:srgbClr val="000000"/>
                </a:solidFill>
                <a:latin typeface="Arial"/>
                <a:cs typeface="Arial"/>
              </a:rPr>
              <a:t> et de l'IA</a:t>
            </a:r>
            <a:endParaRPr lang="fr-FR" sz="1600" dirty="0">
              <a:solidFill>
                <a:srgbClr val="000000"/>
              </a:solidFill>
              <a:latin typeface="Arial"/>
              <a:cs typeface="Arial"/>
            </a:endParaRPr>
          </a:p>
        </p:txBody>
      </p:sp>
      <p:sp>
        <p:nvSpPr>
          <p:cNvPr id="5" name="Freeform 2">
            <a:extLst>
              <a:ext uri="{FF2B5EF4-FFF2-40B4-BE49-F238E27FC236}">
                <a16:creationId xmlns:a16="http://schemas.microsoft.com/office/drawing/2014/main" id="{5BF54725-0734-3D2B-45E4-434DF11269F3}"/>
              </a:ext>
            </a:extLst>
          </p:cNvPr>
          <p:cNvSpPr>
            <a:spLocks/>
          </p:cNvSpPr>
          <p:nvPr/>
        </p:nvSpPr>
        <p:spPr bwMode="auto">
          <a:xfrm>
            <a:off x="8004449" y="4531023"/>
            <a:ext cx="2003425" cy="938212"/>
          </a:xfrm>
          <a:custGeom>
            <a:avLst/>
            <a:gdLst>
              <a:gd name="T0" fmla="*/ 0 w 2090"/>
              <a:gd name="T1" fmla="*/ 936730 h 633"/>
              <a:gd name="T2" fmla="*/ 1047773 w 2090"/>
              <a:gd name="T3" fmla="*/ 0 h 633"/>
              <a:gd name="T4" fmla="*/ 2078630 w 2090"/>
              <a:gd name="T5" fmla="*/ 936730 h 633"/>
              <a:gd name="T6" fmla="*/ 0 w 2090"/>
              <a:gd name="T7" fmla="*/ 936730 h 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633">
                <a:moveTo>
                  <a:pt x="0" y="632"/>
                </a:moveTo>
                <a:lnTo>
                  <a:pt x="1053" y="0"/>
                </a:lnTo>
                <a:lnTo>
                  <a:pt x="2089" y="632"/>
                </a:lnTo>
                <a:lnTo>
                  <a:pt x="0" y="632"/>
                </a:lnTo>
              </a:path>
            </a:pathLst>
          </a:custGeom>
          <a:gradFill rotWithShape="1">
            <a:gsLst>
              <a:gs pos="0">
                <a:srgbClr val="6C6C6C"/>
              </a:gs>
              <a:gs pos="100000">
                <a:srgbClr val="EAEAEA"/>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7" name="Freeform 4">
            <a:extLst>
              <a:ext uri="{FF2B5EF4-FFF2-40B4-BE49-F238E27FC236}">
                <a16:creationId xmlns:a16="http://schemas.microsoft.com/office/drawing/2014/main" id="{323C0D8B-6897-80AA-F955-0909ADA96DE4}"/>
              </a:ext>
            </a:extLst>
          </p:cNvPr>
          <p:cNvSpPr>
            <a:spLocks/>
          </p:cNvSpPr>
          <p:nvPr/>
        </p:nvSpPr>
        <p:spPr bwMode="auto">
          <a:xfrm>
            <a:off x="9034736" y="3843635"/>
            <a:ext cx="1573212" cy="1627188"/>
          </a:xfrm>
          <a:custGeom>
            <a:avLst/>
            <a:gdLst>
              <a:gd name="T0" fmla="*/ 1572010 w 1309"/>
              <a:gd name="T1" fmla="*/ 0 h 1099"/>
              <a:gd name="T2" fmla="*/ 0 w 1309"/>
              <a:gd name="T3" fmla="*/ 655909 h 1099"/>
              <a:gd name="T4" fmla="*/ 1563597 w 1309"/>
              <a:gd name="T5" fmla="*/ 1625707 h 1099"/>
              <a:gd name="T6" fmla="*/ 1572010 w 1309"/>
              <a:gd name="T7" fmla="*/ 0 h 10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9" h="1099">
                <a:moveTo>
                  <a:pt x="1308" y="0"/>
                </a:moveTo>
                <a:lnTo>
                  <a:pt x="0" y="443"/>
                </a:lnTo>
                <a:lnTo>
                  <a:pt x="1301" y="1098"/>
                </a:lnTo>
                <a:lnTo>
                  <a:pt x="1308" y="0"/>
                </a:lnTo>
              </a:path>
            </a:pathLst>
          </a:custGeom>
          <a:gradFill rotWithShape="1">
            <a:gsLst>
              <a:gs pos="0">
                <a:srgbClr val="6C6C6C"/>
              </a:gs>
              <a:gs pos="100000">
                <a:srgbClr val="EAEAEA"/>
              </a:gs>
            </a:gsLst>
            <a:lin ang="0" scaled="1"/>
          </a:gra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9" name="Freeform 5">
            <a:extLst>
              <a:ext uri="{FF2B5EF4-FFF2-40B4-BE49-F238E27FC236}">
                <a16:creationId xmlns:a16="http://schemas.microsoft.com/office/drawing/2014/main" id="{92A11E9E-5934-3F93-D334-4C3EC427F625}"/>
              </a:ext>
            </a:extLst>
          </p:cNvPr>
          <p:cNvSpPr>
            <a:spLocks/>
          </p:cNvSpPr>
          <p:nvPr/>
        </p:nvSpPr>
        <p:spPr bwMode="auto">
          <a:xfrm>
            <a:off x="7589966" y="3799467"/>
            <a:ext cx="1471612" cy="1622425"/>
          </a:xfrm>
          <a:custGeom>
            <a:avLst/>
            <a:gdLst>
              <a:gd name="T0" fmla="*/ 0 w 1339"/>
              <a:gd name="T1" fmla="*/ 0 h 1096"/>
              <a:gd name="T2" fmla="*/ 1470513 w 1339"/>
              <a:gd name="T3" fmla="*/ 679464 h 1096"/>
              <a:gd name="T4" fmla="*/ 9891 w 1339"/>
              <a:gd name="T5" fmla="*/ 1620945 h 1096"/>
              <a:gd name="T6" fmla="*/ 0 w 1339"/>
              <a:gd name="T7" fmla="*/ 0 h 10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9" h="1096">
                <a:moveTo>
                  <a:pt x="0" y="0"/>
                </a:moveTo>
                <a:lnTo>
                  <a:pt x="1338" y="459"/>
                </a:lnTo>
                <a:lnTo>
                  <a:pt x="9" y="1095"/>
                </a:lnTo>
                <a:lnTo>
                  <a:pt x="0" y="0"/>
                </a:lnTo>
              </a:path>
            </a:pathLst>
          </a:custGeom>
          <a:gradFill rotWithShape="1">
            <a:gsLst>
              <a:gs pos="0">
                <a:srgbClr val="EAEAEA"/>
              </a:gs>
              <a:gs pos="100000">
                <a:srgbClr val="6C6C6C"/>
              </a:gs>
            </a:gsLst>
            <a:lin ang="0" scaled="1"/>
          </a:gradFill>
          <a:ln>
            <a:noFill/>
          </a:ln>
          <a:effectLst/>
          <a:extLst>
            <a:ext uri="{91240B29-F687-4F45-9708-019B960494DF}">
              <a14:hiddenLine xmlns:a14="http://schemas.microsoft.com/office/drawing/2010/main" w="9525"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7" name="Freeform 14">
            <a:extLst>
              <a:ext uri="{FF2B5EF4-FFF2-40B4-BE49-F238E27FC236}">
                <a16:creationId xmlns:a16="http://schemas.microsoft.com/office/drawing/2014/main" id="{89758360-DE09-A8E5-2FEA-DCB56115E6D4}"/>
              </a:ext>
            </a:extLst>
          </p:cNvPr>
          <p:cNvSpPr>
            <a:spLocks/>
          </p:cNvSpPr>
          <p:nvPr/>
        </p:nvSpPr>
        <p:spPr bwMode="auto">
          <a:xfrm flipV="1">
            <a:off x="7770788" y="3597573"/>
            <a:ext cx="2506836" cy="938212"/>
          </a:xfrm>
          <a:custGeom>
            <a:avLst/>
            <a:gdLst>
              <a:gd name="T0" fmla="*/ 0 w 2090"/>
              <a:gd name="T1" fmla="*/ 936730 h 633"/>
              <a:gd name="T2" fmla="*/ 1047773 w 2090"/>
              <a:gd name="T3" fmla="*/ 0 h 633"/>
              <a:gd name="T4" fmla="*/ 2078630 w 2090"/>
              <a:gd name="T5" fmla="*/ 936730 h 633"/>
              <a:gd name="T6" fmla="*/ 0 w 2090"/>
              <a:gd name="T7" fmla="*/ 936730 h 6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90" h="633">
                <a:moveTo>
                  <a:pt x="0" y="632"/>
                </a:moveTo>
                <a:lnTo>
                  <a:pt x="1053" y="0"/>
                </a:lnTo>
                <a:lnTo>
                  <a:pt x="2089" y="632"/>
                </a:lnTo>
                <a:lnTo>
                  <a:pt x="0" y="632"/>
                </a:lnTo>
              </a:path>
            </a:pathLst>
          </a:custGeom>
          <a:gradFill rotWithShape="1">
            <a:gsLst>
              <a:gs pos="0">
                <a:srgbClr val="6C6C6C"/>
              </a:gs>
              <a:gs pos="100000">
                <a:srgbClr val="EAEAEA"/>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9" name="Oval 28">
            <a:extLst>
              <a:ext uri="{FF2B5EF4-FFF2-40B4-BE49-F238E27FC236}">
                <a16:creationId xmlns:a16="http://schemas.microsoft.com/office/drawing/2014/main" id="{BE360A5E-C104-381D-10B5-EE88B6527989}"/>
              </a:ext>
            </a:extLst>
          </p:cNvPr>
          <p:cNvSpPr>
            <a:spLocks noChangeArrowheads="1"/>
          </p:cNvSpPr>
          <p:nvPr/>
        </p:nvSpPr>
        <p:spPr bwMode="auto">
          <a:xfrm>
            <a:off x="8210824" y="3819824"/>
            <a:ext cx="1514475" cy="1514475"/>
          </a:xfrm>
          <a:prstGeom prst="ellipse">
            <a:avLst/>
          </a:prstGeom>
          <a:solidFill>
            <a:schemeClr val="accent1"/>
          </a:solidFill>
          <a:ln>
            <a:noFill/>
          </a:ln>
          <a:effectLst/>
          <a:extLst>
            <a:ext uri="{91240B29-F687-4F45-9708-019B960494DF}">
              <a14:hiddenLine xmlns:a14="http://schemas.microsoft.com/office/drawing/2010/main" w="9525" algn="ctr">
                <a:solidFill>
                  <a:schemeClr val="bg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a:solidFill>
                  <a:schemeClr val="tx2"/>
                </a:solidFill>
                <a:latin typeface="Century Gothic" panose="020B0502020202020204" pitchFamily="34" charset="0"/>
                <a:ea typeface="ヒラギノ角ゴ Pro W3" pitchFamily="1" charset="-128"/>
              </a:defRPr>
            </a:lvl1pPr>
            <a:lvl2pPr marL="742950" indent="-285750" algn="ctr">
              <a:defRPr>
                <a:solidFill>
                  <a:schemeClr val="tx2"/>
                </a:solidFill>
                <a:latin typeface="Century Gothic" panose="020B0502020202020204" pitchFamily="34" charset="0"/>
                <a:ea typeface="ヒラギノ角ゴ Pro W3" pitchFamily="1" charset="-128"/>
              </a:defRPr>
            </a:lvl2pPr>
            <a:lvl3pPr marL="1143000" indent="-228600" algn="ctr">
              <a:defRPr>
                <a:solidFill>
                  <a:schemeClr val="tx2"/>
                </a:solidFill>
                <a:latin typeface="Century Gothic" panose="020B0502020202020204" pitchFamily="34" charset="0"/>
                <a:ea typeface="ヒラギノ角ゴ Pro W3" pitchFamily="1" charset="-128"/>
              </a:defRPr>
            </a:lvl3pPr>
            <a:lvl4pPr marL="1600200" indent="-228600" algn="ctr">
              <a:defRPr>
                <a:solidFill>
                  <a:schemeClr val="tx2"/>
                </a:solidFill>
                <a:latin typeface="Century Gothic" panose="020B0502020202020204" pitchFamily="34" charset="0"/>
                <a:ea typeface="ヒラギノ角ゴ Pro W3" pitchFamily="1" charset="-128"/>
              </a:defRPr>
            </a:lvl4pPr>
            <a:lvl5pPr marL="2057400" indent="-228600" algn="ctr">
              <a:defRPr>
                <a:solidFill>
                  <a:schemeClr val="tx2"/>
                </a:solidFill>
                <a:latin typeface="Century Gothic" panose="020B0502020202020204" pitchFamily="34" charset="0"/>
                <a:ea typeface="ヒラギノ角ゴ Pro W3" pitchFamily="1" charset="-128"/>
              </a:defRPr>
            </a:lvl5pPr>
            <a:lvl6pPr marL="25146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6pPr>
            <a:lvl7pPr marL="29718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7pPr>
            <a:lvl8pPr marL="34290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8pPr>
            <a:lvl9pPr marL="38862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9pPr>
          </a:lstStyle>
          <a:p>
            <a:endParaRPr lang="fr-FR" altLang="fr-FR" dirty="0"/>
          </a:p>
        </p:txBody>
      </p:sp>
      <p:grpSp>
        <p:nvGrpSpPr>
          <p:cNvPr id="11" name="Groupe 10">
            <a:extLst>
              <a:ext uri="{FF2B5EF4-FFF2-40B4-BE49-F238E27FC236}">
                <a16:creationId xmlns:a16="http://schemas.microsoft.com/office/drawing/2014/main" id="{B4F443C3-448E-4A5C-BC63-4C83BFFA32D5}"/>
              </a:ext>
            </a:extLst>
          </p:cNvPr>
          <p:cNvGrpSpPr/>
          <p:nvPr/>
        </p:nvGrpSpPr>
        <p:grpSpPr>
          <a:xfrm>
            <a:off x="6936559" y="2992696"/>
            <a:ext cx="4140076" cy="2956585"/>
            <a:chOff x="6326958" y="2992696"/>
            <a:chExt cx="4140076" cy="2956585"/>
          </a:xfrm>
        </p:grpSpPr>
        <p:sp>
          <p:nvSpPr>
            <p:cNvPr id="13" name="Rectangle 7">
              <a:extLst>
                <a:ext uri="{FF2B5EF4-FFF2-40B4-BE49-F238E27FC236}">
                  <a16:creationId xmlns:a16="http://schemas.microsoft.com/office/drawing/2014/main" id="{3527AD3C-49A3-3AC6-FB3D-A7471F5FF4E3}"/>
                </a:ext>
              </a:extLst>
            </p:cNvPr>
            <p:cNvSpPr>
              <a:spLocks noChangeArrowheads="1"/>
            </p:cNvSpPr>
            <p:nvPr/>
          </p:nvSpPr>
          <p:spPr bwMode="auto">
            <a:xfrm>
              <a:off x="7161187" y="2992696"/>
              <a:ext cx="2506836" cy="604981"/>
            </a:xfrm>
            <a:prstGeom prst="rect">
              <a:avLst/>
            </a:prstGeom>
            <a:solidFill>
              <a:srgbClr val="CC0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p>
              <a:pPr algn="ctr"/>
              <a:r>
                <a:rPr lang="fr-FR" sz="1400" b="1" dirty="0">
                  <a:solidFill>
                    <a:schemeClr val="bg1"/>
                  </a:solidFill>
                  <a:latin typeface="Arial"/>
                  <a:ea typeface="ヒラギノ角ゴ Pro W3"/>
                  <a:cs typeface="Arial"/>
                </a:rPr>
                <a:t>Data u</a:t>
              </a:r>
              <a:r>
                <a:rPr lang="fr-FR" altLang="fr-FR" sz="1400" b="1" dirty="0">
                  <a:solidFill>
                    <a:schemeClr val="bg1"/>
                  </a:solidFill>
                  <a:latin typeface="Arial"/>
                  <a:ea typeface="ヒラギノ角ゴ Pro W3"/>
                  <a:cs typeface="Arial"/>
                </a:rPr>
                <a:t>se cases</a:t>
              </a:r>
            </a:p>
            <a:p>
              <a:pPr algn="ctr"/>
              <a:r>
                <a:rPr lang="fr-FR" altLang="fr-FR" sz="1400" b="1" dirty="0">
                  <a:solidFill>
                    <a:schemeClr val="bg1"/>
                  </a:solidFill>
                  <a:latin typeface="Arial"/>
                  <a:ea typeface="ヒラギノ角ゴ Pro W3"/>
                  <a:cs typeface="Arial"/>
                </a:rPr>
                <a:t>Ideation &amp; Management</a:t>
              </a:r>
            </a:p>
          </p:txBody>
        </p:sp>
        <p:sp>
          <p:nvSpPr>
            <p:cNvPr id="19" name="Rectangle 10">
              <a:extLst>
                <a:ext uri="{FF2B5EF4-FFF2-40B4-BE49-F238E27FC236}">
                  <a16:creationId xmlns:a16="http://schemas.microsoft.com/office/drawing/2014/main" id="{F5D9E245-BBDE-F798-320E-E5C9DE5AEA41}"/>
                </a:ext>
              </a:extLst>
            </p:cNvPr>
            <p:cNvSpPr>
              <a:spLocks noChangeArrowheads="1"/>
            </p:cNvSpPr>
            <p:nvPr/>
          </p:nvSpPr>
          <p:spPr bwMode="auto">
            <a:xfrm rot="16200000">
              <a:off x="5858224" y="4257774"/>
              <a:ext cx="1642614" cy="705146"/>
            </a:xfrm>
            <a:prstGeom prst="rect">
              <a:avLst/>
            </a:prstGeom>
            <a:solidFill>
              <a:srgbClr val="CC0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lvl1pPr algn="ctr">
                <a:defRPr>
                  <a:solidFill>
                    <a:schemeClr val="tx2"/>
                  </a:solidFill>
                  <a:latin typeface="Century Gothic" panose="020B0502020202020204" pitchFamily="34" charset="0"/>
                  <a:ea typeface="ヒラギノ角ゴ Pro W3" pitchFamily="1" charset="-128"/>
                </a:defRPr>
              </a:lvl1pPr>
              <a:lvl2pPr marL="742950" indent="-285750" algn="ctr">
                <a:defRPr>
                  <a:solidFill>
                    <a:schemeClr val="tx2"/>
                  </a:solidFill>
                  <a:latin typeface="Century Gothic" panose="020B0502020202020204" pitchFamily="34" charset="0"/>
                  <a:ea typeface="ヒラギノ角ゴ Pro W3" pitchFamily="1" charset="-128"/>
                </a:defRPr>
              </a:lvl2pPr>
              <a:lvl3pPr marL="1143000" indent="-228600" algn="ctr">
                <a:defRPr>
                  <a:solidFill>
                    <a:schemeClr val="tx2"/>
                  </a:solidFill>
                  <a:latin typeface="Century Gothic" panose="020B0502020202020204" pitchFamily="34" charset="0"/>
                  <a:ea typeface="ヒラギノ角ゴ Pro W3" pitchFamily="1" charset="-128"/>
                </a:defRPr>
              </a:lvl3pPr>
              <a:lvl4pPr marL="1600200" indent="-228600" algn="ctr">
                <a:defRPr>
                  <a:solidFill>
                    <a:schemeClr val="tx2"/>
                  </a:solidFill>
                  <a:latin typeface="Century Gothic" panose="020B0502020202020204" pitchFamily="34" charset="0"/>
                  <a:ea typeface="ヒラギノ角ゴ Pro W3" pitchFamily="1" charset="-128"/>
                </a:defRPr>
              </a:lvl4pPr>
              <a:lvl5pPr marL="2057400" indent="-228600" algn="ctr">
                <a:defRPr>
                  <a:solidFill>
                    <a:schemeClr val="tx2"/>
                  </a:solidFill>
                  <a:latin typeface="Century Gothic" panose="020B0502020202020204" pitchFamily="34" charset="0"/>
                  <a:ea typeface="ヒラギノ角ゴ Pro W3" pitchFamily="1" charset="-128"/>
                </a:defRPr>
              </a:lvl5pPr>
              <a:lvl6pPr marL="25146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6pPr>
              <a:lvl7pPr marL="29718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7pPr>
              <a:lvl8pPr marL="34290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8pPr>
              <a:lvl9pPr marL="38862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9pPr>
            </a:lstStyle>
            <a:p>
              <a:r>
                <a:rPr lang="fr-FR" altLang="fr-FR" sz="1400" b="1" dirty="0">
                  <a:solidFill>
                    <a:schemeClr val="bg1"/>
                  </a:solidFill>
                  <a:latin typeface="Arial"/>
                  <a:ea typeface="ヒラギノ角ゴ Pro W3"/>
                  <a:cs typeface="Arial"/>
                </a:rPr>
                <a:t>Data Gouvernance &amp; Management </a:t>
              </a:r>
              <a:endParaRPr lang="fr-FR" altLang="fr-FR" sz="1400" b="1" dirty="0">
                <a:solidFill>
                  <a:schemeClr val="bg1"/>
                </a:solidFill>
                <a:latin typeface="Arial" panose="020B0604020202020204" pitchFamily="34" charset="0"/>
              </a:endParaRPr>
            </a:p>
          </p:txBody>
        </p:sp>
        <p:sp>
          <p:nvSpPr>
            <p:cNvPr id="21" name="Rectangle 11">
              <a:extLst>
                <a:ext uri="{FF2B5EF4-FFF2-40B4-BE49-F238E27FC236}">
                  <a16:creationId xmlns:a16="http://schemas.microsoft.com/office/drawing/2014/main" id="{949196B2-2C35-489C-B771-57226E9DB6F6}"/>
                </a:ext>
              </a:extLst>
            </p:cNvPr>
            <p:cNvSpPr>
              <a:spLocks noChangeArrowheads="1"/>
            </p:cNvSpPr>
            <p:nvPr/>
          </p:nvSpPr>
          <p:spPr bwMode="auto">
            <a:xfrm>
              <a:off x="7374135" y="5469856"/>
              <a:ext cx="2019301" cy="479425"/>
            </a:xfrm>
            <a:prstGeom prst="rect">
              <a:avLst/>
            </a:prstGeom>
            <a:solidFill>
              <a:srgbClr val="CC0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p>
              <a:pPr algn="ctr"/>
              <a:r>
                <a:rPr lang="fr-FR" altLang="fr-FR" sz="1400" b="1" dirty="0">
                  <a:solidFill>
                    <a:schemeClr val="bg1"/>
                  </a:solidFill>
                  <a:latin typeface="Arial"/>
                  <a:ea typeface="ヒラギノ角ゴ Pro W3"/>
                  <a:cs typeface="Arial"/>
                </a:rPr>
                <a:t>Business Intelligence &amp; Analytique</a:t>
              </a:r>
              <a:endParaRPr lang="fr-FR" altLang="fr-FR" sz="1400" b="1" dirty="0">
                <a:solidFill>
                  <a:schemeClr val="bg1"/>
                </a:solidFill>
                <a:latin typeface="Arial" panose="020B0604020202020204" pitchFamily="34" charset="0"/>
                <a:ea typeface="ヒラギノ角ゴ Pro W3" pitchFamily="1" charset="-128"/>
              </a:endParaRPr>
            </a:p>
          </p:txBody>
        </p:sp>
        <p:sp>
          <p:nvSpPr>
            <p:cNvPr id="25" name="Rectangle 13">
              <a:extLst>
                <a:ext uri="{FF2B5EF4-FFF2-40B4-BE49-F238E27FC236}">
                  <a16:creationId xmlns:a16="http://schemas.microsoft.com/office/drawing/2014/main" id="{BF9D0326-A938-8E21-BB6E-D8AB949E1635}"/>
                </a:ext>
              </a:extLst>
            </p:cNvPr>
            <p:cNvSpPr>
              <a:spLocks noChangeArrowheads="1"/>
            </p:cNvSpPr>
            <p:nvPr/>
          </p:nvSpPr>
          <p:spPr bwMode="auto">
            <a:xfrm rot="5400000">
              <a:off x="9401821" y="4402437"/>
              <a:ext cx="1647825" cy="482600"/>
            </a:xfrm>
            <a:prstGeom prst="rect">
              <a:avLst/>
            </a:prstGeom>
            <a:solidFill>
              <a:srgbClr val="CC0000"/>
            </a:soli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rIns="91440" bIns="45720" anchor="ctr"/>
            <a:lstStyle/>
            <a:p>
              <a:pPr algn="ctr"/>
              <a:r>
                <a:rPr lang="fr-FR" altLang="fr-FR" sz="1400" b="1" dirty="0">
                  <a:solidFill>
                    <a:schemeClr val="bg1"/>
                  </a:solidFill>
                  <a:latin typeface="Arial"/>
                  <a:ea typeface="ヒラギノ角ゴ Pro W3"/>
                  <a:cs typeface="Arial"/>
                </a:rPr>
                <a:t> Machine Learning</a:t>
              </a:r>
              <a:endParaRPr lang="fr-FR" altLang="fr-FR" sz="1400" b="1" dirty="0">
                <a:solidFill>
                  <a:schemeClr val="bg1"/>
                </a:solidFill>
                <a:latin typeface="Arial" panose="020B0604020202020204" pitchFamily="34" charset="0"/>
                <a:ea typeface="ヒラギノ角ゴ Pro W3" pitchFamily="1" charset="-128"/>
              </a:endParaRPr>
            </a:p>
          </p:txBody>
        </p:sp>
        <p:sp>
          <p:nvSpPr>
            <p:cNvPr id="31" name="Oval 29">
              <a:extLst>
                <a:ext uri="{FF2B5EF4-FFF2-40B4-BE49-F238E27FC236}">
                  <a16:creationId xmlns:a16="http://schemas.microsoft.com/office/drawing/2014/main" id="{40AA0B67-12B3-0594-47C8-2CB9631FD456}"/>
                </a:ext>
              </a:extLst>
            </p:cNvPr>
            <p:cNvSpPr>
              <a:spLocks noChangeArrowheads="1"/>
            </p:cNvSpPr>
            <p:nvPr/>
          </p:nvSpPr>
          <p:spPr bwMode="auto">
            <a:xfrm>
              <a:off x="7601223" y="3819824"/>
              <a:ext cx="1514475" cy="1514475"/>
            </a:xfrm>
            <a:prstGeom prst="ellipse">
              <a:avLst/>
            </a:prstGeom>
            <a:noFill/>
            <a:ln w="76200" algn="ctr">
              <a:solidFill>
                <a:schemeClr val="bg1"/>
              </a:solidFill>
              <a:round/>
              <a:headEnd/>
              <a:tailEnd/>
            </a:ln>
            <a:effectLst/>
            <a:extLst>
              <a:ext uri="{909E8E84-426E-40DD-AFC4-6F175D3DCCD1}">
                <a14:hiddenFill xmlns:a14="http://schemas.microsoft.com/office/drawing/2010/main">
                  <a:solidFill>
                    <a:srgbClr val="E51519"/>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ctr">
                <a:defRPr>
                  <a:solidFill>
                    <a:schemeClr val="tx2"/>
                  </a:solidFill>
                  <a:latin typeface="Century Gothic" panose="020B0502020202020204" pitchFamily="34" charset="0"/>
                  <a:ea typeface="ヒラギノ角ゴ Pro W3" pitchFamily="1" charset="-128"/>
                </a:defRPr>
              </a:lvl1pPr>
              <a:lvl2pPr marL="742950" indent="-285750" algn="ctr">
                <a:defRPr>
                  <a:solidFill>
                    <a:schemeClr val="tx2"/>
                  </a:solidFill>
                  <a:latin typeface="Century Gothic" panose="020B0502020202020204" pitchFamily="34" charset="0"/>
                  <a:ea typeface="ヒラギノ角ゴ Pro W3" pitchFamily="1" charset="-128"/>
                </a:defRPr>
              </a:lvl2pPr>
              <a:lvl3pPr marL="1143000" indent="-228600" algn="ctr">
                <a:defRPr>
                  <a:solidFill>
                    <a:schemeClr val="tx2"/>
                  </a:solidFill>
                  <a:latin typeface="Century Gothic" panose="020B0502020202020204" pitchFamily="34" charset="0"/>
                  <a:ea typeface="ヒラギノ角ゴ Pro W3" pitchFamily="1" charset="-128"/>
                </a:defRPr>
              </a:lvl3pPr>
              <a:lvl4pPr marL="1600200" indent="-228600" algn="ctr">
                <a:defRPr>
                  <a:solidFill>
                    <a:schemeClr val="tx2"/>
                  </a:solidFill>
                  <a:latin typeface="Century Gothic" panose="020B0502020202020204" pitchFamily="34" charset="0"/>
                  <a:ea typeface="ヒラギノ角ゴ Pro W3" pitchFamily="1" charset="-128"/>
                </a:defRPr>
              </a:lvl4pPr>
              <a:lvl5pPr marL="2057400" indent="-228600" algn="ctr">
                <a:defRPr>
                  <a:solidFill>
                    <a:schemeClr val="tx2"/>
                  </a:solidFill>
                  <a:latin typeface="Century Gothic" panose="020B0502020202020204" pitchFamily="34" charset="0"/>
                  <a:ea typeface="ヒラギノ角ゴ Pro W3" pitchFamily="1" charset="-128"/>
                </a:defRPr>
              </a:lvl5pPr>
              <a:lvl6pPr marL="25146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6pPr>
              <a:lvl7pPr marL="29718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7pPr>
              <a:lvl8pPr marL="34290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8pPr>
              <a:lvl9pPr marL="3886200" indent="-228600" algn="ctr" eaLnBrk="0" fontAlgn="base" hangingPunct="0">
                <a:spcBef>
                  <a:spcPct val="0"/>
                </a:spcBef>
                <a:spcAft>
                  <a:spcPct val="0"/>
                </a:spcAft>
                <a:defRPr>
                  <a:solidFill>
                    <a:schemeClr val="tx2"/>
                  </a:solidFill>
                  <a:latin typeface="Century Gothic" panose="020B0502020202020204" pitchFamily="34" charset="0"/>
                  <a:ea typeface="ヒラギノ角ゴ Pro W3" pitchFamily="1" charset="-128"/>
                </a:defRPr>
              </a:lvl9pPr>
            </a:lstStyle>
            <a:p>
              <a:endParaRPr lang="fr-FR" altLang="fr-FR" dirty="0"/>
            </a:p>
          </p:txBody>
        </p:sp>
        <p:sp>
          <p:nvSpPr>
            <p:cNvPr id="33" name="Rectangle 9">
              <a:extLst>
                <a:ext uri="{FF2B5EF4-FFF2-40B4-BE49-F238E27FC236}">
                  <a16:creationId xmlns:a16="http://schemas.microsoft.com/office/drawing/2014/main" id="{A4C7B6C5-6C16-37EA-83C0-53E672533E71}"/>
                </a:ext>
              </a:extLst>
            </p:cNvPr>
            <p:cNvSpPr>
              <a:spLocks noChangeArrowheads="1"/>
            </p:cNvSpPr>
            <p:nvPr/>
          </p:nvSpPr>
          <p:spPr bwMode="auto">
            <a:xfrm>
              <a:off x="7394848" y="3937298"/>
              <a:ext cx="1927225" cy="1244600"/>
            </a:xfrm>
            <a:prstGeom prst="rect">
              <a:avLst/>
            </a:prstGeom>
            <a:noFill/>
            <a:ln w="8001">
              <a:noFill/>
              <a:miter lim="800000"/>
              <a:headEnd/>
              <a:tailEnd/>
            </a:ln>
            <a:effectLst>
              <a:prstShdw prst="shdw17" dist="17961" dir="2700000">
                <a:schemeClr val="hlink">
                  <a:gamma/>
                  <a:shade val="60000"/>
                  <a:invGamma/>
                </a:schemeClr>
              </a:prstShdw>
            </a:effectLst>
          </p:spPr>
          <p:txBody>
            <a:bodyPr>
              <a:spAutoFit/>
            </a:bodyPr>
            <a:lstStyle>
              <a:lvl1pPr algn="l">
                <a:defRPr sz="2400">
                  <a:solidFill>
                    <a:schemeClr val="tx1"/>
                  </a:solidFill>
                  <a:latin typeface="Arial" panose="020B0604020202020204" pitchFamily="34" charset="0"/>
                  <a:ea typeface="ヒラギノ角ゴ Pro W3" pitchFamily="1" charset="-128"/>
                </a:defRPr>
              </a:lvl1pPr>
              <a:lvl2pPr marL="742950" indent="-285750" algn="l">
                <a:defRPr sz="2400">
                  <a:solidFill>
                    <a:schemeClr val="tx1"/>
                  </a:solidFill>
                  <a:latin typeface="Arial" panose="020B0604020202020204" pitchFamily="34" charset="0"/>
                  <a:ea typeface="ヒラギノ角ゴ Pro W3" pitchFamily="1" charset="-128"/>
                </a:defRPr>
              </a:lvl2pPr>
              <a:lvl3pPr marL="1143000" indent="-228600" algn="l">
                <a:defRPr sz="2400">
                  <a:solidFill>
                    <a:schemeClr val="tx1"/>
                  </a:solidFill>
                  <a:latin typeface="Arial" panose="020B0604020202020204" pitchFamily="34" charset="0"/>
                  <a:ea typeface="ヒラギノ角ゴ Pro W3" pitchFamily="1" charset="-128"/>
                </a:defRPr>
              </a:lvl3pPr>
              <a:lvl4pPr marL="1600200" indent="-228600" algn="l">
                <a:defRPr sz="2400">
                  <a:solidFill>
                    <a:schemeClr val="tx1"/>
                  </a:solidFill>
                  <a:latin typeface="Arial" panose="020B0604020202020204" pitchFamily="34" charset="0"/>
                  <a:ea typeface="ヒラギノ角ゴ Pro W3" pitchFamily="1" charset="-128"/>
                </a:defRPr>
              </a:lvl4pPr>
              <a:lvl5pPr marL="2057400" indent="-228600" algn="l">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lnSpc>
                  <a:spcPct val="90000"/>
                </a:lnSpc>
                <a:defRPr/>
              </a:pPr>
              <a:r>
                <a:rPr lang="fr-FR" altLang="fr-FR" sz="1400" b="1" dirty="0">
                  <a:solidFill>
                    <a:schemeClr val="bg1"/>
                  </a:solidFill>
                  <a:latin typeface="Calibri" panose="020F0502020204030204" pitchFamily="34" charset="0"/>
                </a:rPr>
                <a:t>Conseil</a:t>
              </a:r>
            </a:p>
            <a:p>
              <a:pPr algn="ctr">
                <a:lnSpc>
                  <a:spcPct val="90000"/>
                </a:lnSpc>
                <a:defRPr/>
              </a:pPr>
              <a:r>
                <a:rPr lang="fr-FR" altLang="fr-FR" sz="1400" b="1" dirty="0">
                  <a:solidFill>
                    <a:schemeClr val="bg1"/>
                  </a:solidFill>
                  <a:latin typeface="Calibri" panose="020F0502020204030204" pitchFamily="34" charset="0"/>
                </a:rPr>
                <a:t>et </a:t>
              </a:r>
            </a:p>
            <a:p>
              <a:pPr algn="ctr">
                <a:lnSpc>
                  <a:spcPct val="90000"/>
                </a:lnSpc>
                <a:defRPr/>
              </a:pPr>
              <a:r>
                <a:rPr lang="fr-FR" altLang="fr-FR" sz="1400" b="1" dirty="0">
                  <a:solidFill>
                    <a:schemeClr val="bg1"/>
                  </a:solidFill>
                  <a:latin typeface="Calibri" panose="020F0502020204030204" pitchFamily="34" charset="0"/>
                </a:rPr>
                <a:t>Assistance</a:t>
              </a:r>
            </a:p>
            <a:p>
              <a:pPr algn="ctr">
                <a:lnSpc>
                  <a:spcPct val="90000"/>
                </a:lnSpc>
                <a:defRPr/>
              </a:pPr>
              <a:r>
                <a:rPr lang="fr-FR" altLang="fr-FR" sz="1400" b="1" dirty="0">
                  <a:solidFill>
                    <a:schemeClr val="bg1"/>
                  </a:solidFill>
                  <a:latin typeface="Calibri" panose="020F0502020204030204" pitchFamily="34" charset="0"/>
                </a:rPr>
                <a:t>pour la </a:t>
              </a:r>
            </a:p>
            <a:p>
              <a:pPr algn="ctr">
                <a:lnSpc>
                  <a:spcPct val="90000"/>
                </a:lnSpc>
                <a:defRPr/>
              </a:pPr>
              <a:r>
                <a:rPr lang="fr-FR" altLang="fr-FR" sz="1400" b="1" dirty="0">
                  <a:solidFill>
                    <a:schemeClr val="bg1"/>
                  </a:solidFill>
                  <a:latin typeface="Calibri" panose="020F0502020204030204" pitchFamily="34" charset="0"/>
                </a:rPr>
                <a:t>Transformation </a:t>
              </a:r>
            </a:p>
            <a:p>
              <a:pPr algn="ctr">
                <a:lnSpc>
                  <a:spcPct val="90000"/>
                </a:lnSpc>
                <a:defRPr/>
              </a:pPr>
              <a:r>
                <a:rPr lang="fr-FR" altLang="fr-FR" sz="1400" b="1" dirty="0">
                  <a:solidFill>
                    <a:schemeClr val="bg1"/>
                  </a:solidFill>
                  <a:latin typeface="Calibri" panose="020F0502020204030204" pitchFamily="34" charset="0"/>
                </a:rPr>
                <a:t>Data</a:t>
              </a:r>
            </a:p>
          </p:txBody>
        </p:sp>
      </p:grpSp>
      <p:sp>
        <p:nvSpPr>
          <p:cNvPr id="4" name="ZoneTexte 3">
            <a:extLst>
              <a:ext uri="{FF2B5EF4-FFF2-40B4-BE49-F238E27FC236}">
                <a16:creationId xmlns:a16="http://schemas.microsoft.com/office/drawing/2014/main" id="{359B3523-5931-5B74-A4FC-2B6EBBD64791}"/>
              </a:ext>
            </a:extLst>
          </p:cNvPr>
          <p:cNvSpPr txBox="1"/>
          <p:nvPr/>
        </p:nvSpPr>
        <p:spPr>
          <a:xfrm>
            <a:off x="838200" y="1208327"/>
            <a:ext cx="10319325" cy="923330"/>
          </a:xfrm>
          <a:prstGeom prst="rect">
            <a:avLst/>
          </a:prstGeom>
          <a:noFill/>
        </p:spPr>
        <p:txBody>
          <a:bodyPr wrap="square" lIns="91440" tIns="45720" rIns="91440" bIns="45720" rtlCol="0" anchor="t">
            <a:spAutoFit/>
          </a:bodyPr>
          <a:lstStyle/>
          <a:p>
            <a:r>
              <a:rPr lang="fr-FR" altLang="fr-FR" dirty="0">
                <a:latin typeface="Arial"/>
                <a:cs typeface="Arial"/>
              </a:rPr>
              <a:t>SYSTEME AND DATA DRIVEN vous propose des prestations autour de 4 savoir faire majeurs pour vous accompagner dans la prise en charge opérationnelle des activités et des tâches nécessaires à la réussite de votre transformation Data et analytique:</a:t>
            </a:r>
          </a:p>
        </p:txBody>
      </p:sp>
      <p:sp>
        <p:nvSpPr>
          <p:cNvPr id="8" name="Rectangle 7">
            <a:extLst>
              <a:ext uri="{FF2B5EF4-FFF2-40B4-BE49-F238E27FC236}">
                <a16:creationId xmlns:a16="http://schemas.microsoft.com/office/drawing/2014/main" id="{0AC5D359-F81B-0A56-5BDA-840EE99ED8DB}"/>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e la date 9">
            <a:extLst>
              <a:ext uri="{FF2B5EF4-FFF2-40B4-BE49-F238E27FC236}">
                <a16:creationId xmlns:a16="http://schemas.microsoft.com/office/drawing/2014/main" id="{D38DEC8D-FF0A-EE71-34D1-3E6BDCD174D1}"/>
              </a:ext>
            </a:extLst>
          </p:cNvPr>
          <p:cNvSpPr>
            <a:spLocks noGrp="1"/>
          </p:cNvSpPr>
          <p:nvPr>
            <p:ph type="dt" sz="half" idx="10"/>
          </p:nvPr>
        </p:nvSpPr>
        <p:spPr/>
        <p:txBody>
          <a:bodyPr/>
          <a:lstStyle/>
          <a:p>
            <a:fld id="{1A28475A-7F03-4835-955F-F9BF87B99568}" type="datetime1">
              <a:rPr lang="fr-FR" smtClean="0"/>
              <a:t>14/01/2024</a:t>
            </a:fld>
            <a:endParaRPr lang="fr-FR"/>
          </a:p>
        </p:txBody>
      </p:sp>
      <p:sp>
        <p:nvSpPr>
          <p:cNvPr id="12" name="Espace réservé du numéro de diapositive 11">
            <a:extLst>
              <a:ext uri="{FF2B5EF4-FFF2-40B4-BE49-F238E27FC236}">
                <a16:creationId xmlns:a16="http://schemas.microsoft.com/office/drawing/2014/main" id="{AFC743FF-96D3-1310-91BB-123F597D27A1}"/>
              </a:ext>
            </a:extLst>
          </p:cNvPr>
          <p:cNvSpPr>
            <a:spLocks noGrp="1"/>
          </p:cNvSpPr>
          <p:nvPr>
            <p:ph type="sldNum" sz="quarter" idx="12"/>
          </p:nvPr>
        </p:nvSpPr>
        <p:spPr/>
        <p:txBody>
          <a:bodyPr/>
          <a:lstStyle/>
          <a:p>
            <a:fld id="{B7D1BCB7-313E-4C59-B0F5-1B458F9529EC}" type="slidenum">
              <a:rPr lang="fr-FR" smtClean="0"/>
              <a:t>4</a:t>
            </a:fld>
            <a:endParaRPr lang="fr-FR"/>
          </a:p>
        </p:txBody>
      </p:sp>
    </p:spTree>
    <p:extLst>
      <p:ext uri="{BB962C8B-B14F-4D97-AF65-F5344CB8AC3E}">
        <p14:creationId xmlns:p14="http://schemas.microsoft.com/office/powerpoint/2010/main" val="317669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9922D2-56F6-39C1-B1E2-D2DDA0B9E423}"/>
              </a:ext>
            </a:extLst>
          </p:cNvPr>
          <p:cNvSpPr>
            <a:spLocks noGrp="1" noChangeArrowheads="1"/>
          </p:cNvSpPr>
          <p:nvPr>
            <p:ph type="title"/>
          </p:nvPr>
        </p:nvSpPr>
        <p:spPr>
          <a:xfrm>
            <a:off x="63936" y="144597"/>
            <a:ext cx="8685788" cy="736600"/>
          </a:xfrm>
        </p:spPr>
        <p:txBody>
          <a:bodyPr>
            <a:normAutofit/>
          </a:bodyPr>
          <a:lstStyle/>
          <a:p>
            <a:r>
              <a:rPr lang="fr-FR" altLang="fr-FR" sz="2400" b="1" dirty="0"/>
              <a:t>1-Data Gouvernance &amp; Management </a:t>
            </a:r>
          </a:p>
        </p:txBody>
      </p:sp>
      <p:sp>
        <p:nvSpPr>
          <p:cNvPr id="17" name="AutoShape 3">
            <a:extLst>
              <a:ext uri="{FF2B5EF4-FFF2-40B4-BE49-F238E27FC236}">
                <a16:creationId xmlns:a16="http://schemas.microsoft.com/office/drawing/2014/main" id="{7F9F3118-1255-07EF-B9B6-F7069FC467DD}"/>
              </a:ext>
            </a:extLst>
          </p:cNvPr>
          <p:cNvSpPr txBox="1">
            <a:spLocks noChangeArrowheads="1"/>
          </p:cNvSpPr>
          <p:nvPr/>
        </p:nvSpPr>
        <p:spPr>
          <a:xfrm>
            <a:off x="4152426" y="1378225"/>
            <a:ext cx="2866730" cy="5343249"/>
          </a:xfrm>
          <a:prstGeom prst="roundRect">
            <a:avLst>
              <a:gd name="adj" fmla="val 5523"/>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Les objectifs poursuivis</a:t>
            </a:r>
            <a:endParaRPr lang="en-US" sz="1400" dirty="0">
              <a:latin typeface="Arial"/>
              <a:cs typeface="Arial"/>
            </a:endParaRPr>
          </a:p>
          <a:p>
            <a:pPr>
              <a:buNone/>
            </a:pPr>
            <a:endParaRPr lang="fr-FR" sz="1400" dirty="0">
              <a:latin typeface="Arial"/>
              <a:cs typeface="Arial"/>
            </a:endParaRPr>
          </a:p>
          <a:p>
            <a:pPr marL="0" indent="0">
              <a:buNone/>
            </a:pPr>
            <a:r>
              <a:rPr lang="fr-FR" sz="1400" dirty="0">
                <a:solidFill>
                  <a:srgbClr val="000000"/>
                </a:solidFill>
                <a:latin typeface="Arial"/>
                <a:cs typeface="Arial"/>
              </a:rPr>
              <a:t>Utiliser les données efficacement à travers :</a:t>
            </a:r>
            <a:endParaRPr lang="en-US" sz="1400" dirty="0">
              <a:solidFill>
                <a:srgbClr val="000000"/>
              </a:solidFill>
              <a:latin typeface="Arial"/>
              <a:cs typeface="Arial"/>
            </a:endParaRPr>
          </a:p>
          <a:p>
            <a:pPr marL="0" indent="0">
              <a:buNone/>
            </a:pPr>
            <a:endParaRPr lang="fr-FR" sz="1400" dirty="0">
              <a:solidFill>
                <a:srgbClr val="000000"/>
              </a:solidFill>
              <a:latin typeface="Arial"/>
              <a:cs typeface="Arial"/>
            </a:endParaRPr>
          </a:p>
          <a:p>
            <a:pPr>
              <a:lnSpc>
                <a:spcPct val="85000"/>
              </a:lnSpc>
              <a:buFont typeface="Wingdings"/>
            </a:pPr>
            <a:r>
              <a:rPr lang="fr-FR" sz="1400" dirty="0">
                <a:solidFill>
                  <a:srgbClr val="000000"/>
                </a:solidFill>
                <a:latin typeface="Arial"/>
                <a:cs typeface="Arial"/>
              </a:rPr>
              <a:t>Une organisation qui implique les Métiers sur les sujets Data en complément du SI</a:t>
            </a:r>
            <a:endParaRPr lang="en-US" sz="1400" dirty="0">
              <a:solidFill>
                <a:srgbClr val="000000"/>
              </a:solidFill>
              <a:latin typeface="Arial"/>
              <a:cs typeface="Arial"/>
            </a:endParaRPr>
          </a:p>
          <a:p>
            <a:pPr marL="1028700" lvl="1">
              <a:buFont typeface="Courier New"/>
            </a:pPr>
            <a:endParaRPr lang="fr-FR" sz="1400" dirty="0">
              <a:solidFill>
                <a:srgbClr val="000000"/>
              </a:solidFill>
              <a:latin typeface="Arial"/>
              <a:cs typeface="Arial"/>
            </a:endParaRPr>
          </a:p>
          <a:p>
            <a:pPr>
              <a:lnSpc>
                <a:spcPct val="85000"/>
              </a:lnSpc>
              <a:buFont typeface="Wingdings"/>
            </a:pPr>
            <a:r>
              <a:rPr lang="fr-FR" sz="1400" dirty="0">
                <a:solidFill>
                  <a:srgbClr val="000000"/>
                </a:solidFill>
                <a:latin typeface="Arial"/>
                <a:cs typeface="Arial"/>
              </a:rPr>
              <a:t>Une gouvernance des données qui crée d’une chaîne de responsabilités de bout en bout pour les données de l’entreprise</a:t>
            </a:r>
            <a:endParaRPr lang="en-US" sz="1400" dirty="0">
              <a:solidFill>
                <a:srgbClr val="000000"/>
              </a:solidFill>
              <a:latin typeface="Arial"/>
              <a:cs typeface="Arial"/>
            </a:endParaRPr>
          </a:p>
          <a:p>
            <a:pPr>
              <a:lnSpc>
                <a:spcPct val="85000"/>
              </a:lnSpc>
              <a:buFont typeface="Wingdings"/>
            </a:pPr>
            <a:endParaRPr lang="fr-FR" sz="1400" dirty="0">
              <a:solidFill>
                <a:srgbClr val="000000"/>
              </a:solidFill>
              <a:latin typeface="Arial"/>
              <a:cs typeface="Arial"/>
            </a:endParaRPr>
          </a:p>
          <a:p>
            <a:pPr>
              <a:lnSpc>
                <a:spcPct val="85000"/>
              </a:lnSpc>
              <a:buFont typeface="Wingdings"/>
            </a:pPr>
            <a:r>
              <a:rPr lang="fr-FR" sz="1400" dirty="0">
                <a:solidFill>
                  <a:srgbClr val="000000"/>
                </a:solidFill>
                <a:latin typeface="Arial"/>
                <a:cs typeface="Arial"/>
              </a:rPr>
              <a:t>Des outils de data management qui aide à l'opérationnalisation de l'organisation et de la gouvernance data </a:t>
            </a:r>
          </a:p>
        </p:txBody>
      </p:sp>
      <p:sp>
        <p:nvSpPr>
          <p:cNvPr id="18" name="AutoShape 18">
            <a:extLst>
              <a:ext uri="{FF2B5EF4-FFF2-40B4-BE49-F238E27FC236}">
                <a16:creationId xmlns:a16="http://schemas.microsoft.com/office/drawing/2014/main" id="{0C881EA6-8290-80E4-14C5-7B06D26606BD}"/>
              </a:ext>
            </a:extLst>
          </p:cNvPr>
          <p:cNvSpPr txBox="1">
            <a:spLocks noChangeArrowheads="1"/>
          </p:cNvSpPr>
          <p:nvPr/>
        </p:nvSpPr>
        <p:spPr>
          <a:xfrm>
            <a:off x="7063409" y="1378226"/>
            <a:ext cx="4942945" cy="5334581"/>
          </a:xfrm>
          <a:prstGeom prst="roundRect">
            <a:avLst>
              <a:gd name="adj" fmla="val 6662"/>
            </a:avLst>
          </a:prstGeom>
          <a:ln w="6350">
            <a:solidFill>
              <a:schemeClr val="accent1"/>
            </a:solidFill>
            <a:round/>
            <a:headEnd type="none" w="med" len="med"/>
            <a:tailEnd type="none" w="med" len="med"/>
          </a:ln>
        </p:spPr>
        <p:txBody>
          <a:bodyPr lIns="91440" tIns="45720" rIns="91440" bIns="45720" anchor="t"/>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Nos prestations</a:t>
            </a:r>
            <a:endParaRPr lang="en-US" sz="1400" dirty="0">
              <a:latin typeface="Arial"/>
              <a:cs typeface="Arial"/>
            </a:endParaRPr>
          </a:p>
          <a:p>
            <a:pPr>
              <a:buFont typeface="Wingdings"/>
            </a:pPr>
            <a:endParaRPr lang="fr-FR" sz="1400" dirty="0">
              <a:solidFill>
                <a:srgbClr val="000000"/>
              </a:solidFill>
              <a:latin typeface="Arial"/>
              <a:cs typeface="Arial"/>
            </a:endParaRPr>
          </a:p>
          <a:p>
            <a:pPr>
              <a:buFont typeface="Wingdings"/>
            </a:pPr>
            <a:r>
              <a:rPr lang="fr-FR" sz="1400" b="1" dirty="0">
                <a:solidFill>
                  <a:srgbClr val="000000"/>
                </a:solidFill>
                <a:latin typeface="Arial"/>
                <a:cs typeface="Arial"/>
              </a:rPr>
              <a:t>Diagnostic et évaluation de la maturité data </a:t>
            </a:r>
            <a:endParaRPr lang="en-US" sz="1400" b="1" dirty="0">
              <a:solidFill>
                <a:srgbClr val="000000"/>
              </a:solidFill>
              <a:latin typeface="Arial"/>
              <a:cs typeface="Arial"/>
            </a:endParaRPr>
          </a:p>
          <a:p>
            <a:pPr marL="0" indent="0">
              <a:buNone/>
            </a:pPr>
            <a:endParaRPr lang="fr-FR" sz="1400" b="1" dirty="0">
              <a:solidFill>
                <a:srgbClr val="000000"/>
              </a:solidFill>
              <a:latin typeface="Arial"/>
              <a:cs typeface="Arial"/>
            </a:endParaRPr>
          </a:p>
          <a:p>
            <a:r>
              <a:rPr lang="fr-FR" sz="1400" b="1" dirty="0">
                <a:solidFill>
                  <a:srgbClr val="000000"/>
                </a:solidFill>
                <a:latin typeface="Arial"/>
                <a:cs typeface="Arial"/>
              </a:rPr>
              <a:t>Définir et piloter de la feuille de route de transformation data en fonction de la maturité de  l’entreprise</a:t>
            </a:r>
            <a:endParaRPr lang="en-US" sz="1400" b="1" dirty="0">
              <a:solidFill>
                <a:srgbClr val="000000"/>
              </a:solidFill>
              <a:latin typeface="Arial"/>
              <a:cs typeface="Arial"/>
            </a:endParaRPr>
          </a:p>
          <a:p>
            <a:pPr>
              <a:buFont typeface="Wingdings"/>
            </a:pPr>
            <a:endParaRPr lang="fr-FR" sz="1400" b="1" dirty="0">
              <a:solidFill>
                <a:srgbClr val="000000"/>
              </a:solidFill>
              <a:latin typeface="Arial"/>
              <a:cs typeface="Arial"/>
            </a:endParaRPr>
          </a:p>
          <a:p>
            <a:pPr>
              <a:buFont typeface="Wingdings"/>
            </a:pPr>
            <a:r>
              <a:rPr lang="fr-FR" sz="1400" b="1" dirty="0">
                <a:solidFill>
                  <a:srgbClr val="000000"/>
                </a:solidFill>
                <a:latin typeface="Arial"/>
                <a:cs typeface="Arial"/>
              </a:rPr>
              <a:t>Définir et opérationnaliser l’organisation et les instances de pilotage data </a:t>
            </a:r>
            <a:endParaRPr lang="en-US" sz="1400" b="1" dirty="0">
              <a:solidFill>
                <a:srgbClr val="000000"/>
              </a:solidFill>
              <a:latin typeface="Arial"/>
              <a:cs typeface="Arial"/>
            </a:endParaRPr>
          </a:p>
          <a:p>
            <a:pPr>
              <a:buFont typeface="Wingdings"/>
            </a:pPr>
            <a:endParaRPr lang="fr-FR" sz="1400" b="1" dirty="0">
              <a:solidFill>
                <a:srgbClr val="000000"/>
              </a:solidFill>
              <a:latin typeface="Arial"/>
              <a:cs typeface="Arial"/>
            </a:endParaRPr>
          </a:p>
          <a:p>
            <a:pPr>
              <a:buFont typeface="Wingdings"/>
            </a:pPr>
            <a:r>
              <a:rPr lang="fr-FR" sz="1400" b="1" dirty="0">
                <a:solidFill>
                  <a:srgbClr val="000000"/>
                </a:solidFill>
                <a:latin typeface="Arial"/>
                <a:cs typeface="Arial"/>
              </a:rPr>
              <a:t>Définir et opérationnaliser les politiques data</a:t>
            </a:r>
            <a:endParaRPr lang="en-US" sz="1400" b="1" dirty="0">
              <a:solidFill>
                <a:srgbClr val="000000"/>
              </a:solidFill>
              <a:latin typeface="Arial"/>
              <a:cs typeface="Arial"/>
            </a:endParaRPr>
          </a:p>
          <a:p>
            <a:pPr>
              <a:buFont typeface="Wingdings"/>
            </a:pPr>
            <a:endParaRPr lang="fr-FR" sz="1400" b="1" dirty="0">
              <a:solidFill>
                <a:srgbClr val="000000"/>
              </a:solidFill>
              <a:latin typeface="Arial"/>
              <a:cs typeface="Arial"/>
            </a:endParaRPr>
          </a:p>
          <a:p>
            <a:pPr>
              <a:buFont typeface="Wingdings"/>
            </a:pPr>
            <a:r>
              <a:rPr lang="fr-FR" sz="1400" b="1" dirty="0">
                <a:solidFill>
                  <a:srgbClr val="000000"/>
                </a:solidFill>
                <a:latin typeface="Arial"/>
                <a:cs typeface="Arial"/>
              </a:rPr>
              <a:t>Cartographier et définir l’architecture des données </a:t>
            </a:r>
            <a:endParaRPr lang="en-US" sz="1400" b="1" dirty="0">
              <a:solidFill>
                <a:srgbClr val="000000"/>
              </a:solidFill>
              <a:latin typeface="Arial"/>
              <a:cs typeface="Arial"/>
            </a:endParaRPr>
          </a:p>
          <a:p>
            <a:pPr>
              <a:buFont typeface="Wingdings"/>
            </a:pPr>
            <a:endParaRPr lang="fr-FR" sz="1400" b="1" dirty="0">
              <a:solidFill>
                <a:srgbClr val="000000"/>
              </a:solidFill>
              <a:latin typeface="Arial"/>
              <a:cs typeface="Arial"/>
            </a:endParaRPr>
          </a:p>
          <a:p>
            <a:pPr>
              <a:buFont typeface="Wingdings"/>
            </a:pPr>
            <a:r>
              <a:rPr lang="fr-FR" sz="1400" b="1" dirty="0">
                <a:solidFill>
                  <a:srgbClr val="000000"/>
                </a:solidFill>
                <a:latin typeface="Arial"/>
                <a:cs typeface="Arial"/>
              </a:rPr>
              <a:t>Choix des outils de data management</a:t>
            </a:r>
            <a:endParaRPr lang="en-US" sz="1400" b="1" dirty="0">
              <a:solidFill>
                <a:srgbClr val="000000"/>
              </a:solidFill>
              <a:latin typeface="Arial"/>
              <a:cs typeface="Arial"/>
            </a:endParaRPr>
          </a:p>
          <a:p>
            <a:pPr marL="0" indent="0">
              <a:buNone/>
            </a:pPr>
            <a:endParaRPr lang="fr-FR" sz="1400" b="1" dirty="0">
              <a:solidFill>
                <a:srgbClr val="000000"/>
              </a:solidFill>
              <a:latin typeface="Arial"/>
              <a:cs typeface="Arial"/>
            </a:endParaRPr>
          </a:p>
          <a:p>
            <a:pPr>
              <a:lnSpc>
                <a:spcPct val="120000"/>
              </a:lnSpc>
              <a:spcBef>
                <a:spcPct val="0"/>
              </a:spcBef>
              <a:buFont typeface="Wingdings"/>
            </a:pPr>
            <a:r>
              <a:rPr lang="fr-FR" sz="1400" b="1" dirty="0">
                <a:solidFill>
                  <a:srgbClr val="000000"/>
                </a:solidFill>
                <a:latin typeface="Arial"/>
                <a:cs typeface="Arial"/>
              </a:rPr>
              <a:t>Gestion des données maîtres, des métadonnées, de la qualité des données, de la classification et conformité des données</a:t>
            </a:r>
            <a:endParaRPr lang="en-US" sz="1400" dirty="0">
              <a:solidFill>
                <a:srgbClr val="000000"/>
              </a:solidFill>
              <a:latin typeface="Arial"/>
              <a:cs typeface="Arial"/>
            </a:endParaRPr>
          </a:p>
          <a:p>
            <a:pPr marL="0" indent="0">
              <a:lnSpc>
                <a:spcPct val="120000"/>
              </a:lnSpc>
              <a:spcBef>
                <a:spcPct val="0"/>
              </a:spcBef>
              <a:buClr>
                <a:srgbClr val="4472C4"/>
              </a:buClr>
              <a:buNone/>
            </a:pPr>
            <a:endParaRPr lang="fr-FR" sz="1400" b="1" dirty="0">
              <a:solidFill>
                <a:srgbClr val="000000"/>
              </a:solidFill>
              <a:latin typeface="Arial"/>
              <a:cs typeface="Arial"/>
            </a:endParaRPr>
          </a:p>
          <a:p>
            <a:endParaRPr lang="fr-FR" sz="1400" b="1" dirty="0">
              <a:solidFill>
                <a:srgbClr val="000000"/>
              </a:solidFill>
              <a:latin typeface="Arial"/>
              <a:cs typeface="Arial"/>
            </a:endParaRPr>
          </a:p>
          <a:p>
            <a:endParaRPr lang="fr-FR" sz="1400" b="1" dirty="0">
              <a:solidFill>
                <a:srgbClr val="000000"/>
              </a:solidFill>
              <a:latin typeface="Arial"/>
              <a:cs typeface="Arial"/>
            </a:endParaRPr>
          </a:p>
          <a:p>
            <a:endParaRPr lang="fr-FR" altLang="fr-FR" sz="1400" dirty="0">
              <a:solidFill>
                <a:srgbClr val="000000"/>
              </a:solidFill>
              <a:latin typeface="Arial"/>
              <a:cs typeface="Arial"/>
            </a:endParaRPr>
          </a:p>
        </p:txBody>
      </p:sp>
      <p:sp>
        <p:nvSpPr>
          <p:cNvPr id="13" name="Rectangle 12">
            <a:extLst>
              <a:ext uri="{FF2B5EF4-FFF2-40B4-BE49-F238E27FC236}">
                <a16:creationId xmlns:a16="http://schemas.microsoft.com/office/drawing/2014/main" id="{E653F4C7-22A1-D8CB-648F-D8B5770645B2}"/>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e la date 13">
            <a:extLst>
              <a:ext uri="{FF2B5EF4-FFF2-40B4-BE49-F238E27FC236}">
                <a16:creationId xmlns:a16="http://schemas.microsoft.com/office/drawing/2014/main" id="{8DFE8348-2845-2200-0687-564C7B3F7E49}"/>
              </a:ext>
            </a:extLst>
          </p:cNvPr>
          <p:cNvSpPr>
            <a:spLocks noGrp="1"/>
          </p:cNvSpPr>
          <p:nvPr>
            <p:ph type="dt" sz="half" idx="10"/>
          </p:nvPr>
        </p:nvSpPr>
        <p:spPr/>
        <p:txBody>
          <a:bodyPr/>
          <a:lstStyle/>
          <a:p>
            <a:fld id="{0DF39BF3-7B5F-4275-BE4D-323E70CA5EDB}" type="datetime1">
              <a:rPr lang="fr-FR" smtClean="0"/>
              <a:t>14/01/2024</a:t>
            </a:fld>
            <a:endParaRPr lang="fr-FR"/>
          </a:p>
        </p:txBody>
      </p:sp>
      <p:sp>
        <p:nvSpPr>
          <p:cNvPr id="19" name="Espace réservé du numéro de diapositive 18">
            <a:extLst>
              <a:ext uri="{FF2B5EF4-FFF2-40B4-BE49-F238E27FC236}">
                <a16:creationId xmlns:a16="http://schemas.microsoft.com/office/drawing/2014/main" id="{A956FDC0-C57E-1046-D1BF-02F56FCB2C69}"/>
              </a:ext>
            </a:extLst>
          </p:cNvPr>
          <p:cNvSpPr>
            <a:spLocks noGrp="1"/>
          </p:cNvSpPr>
          <p:nvPr>
            <p:ph type="sldNum" sz="quarter" idx="12"/>
          </p:nvPr>
        </p:nvSpPr>
        <p:spPr/>
        <p:txBody>
          <a:bodyPr/>
          <a:lstStyle/>
          <a:p>
            <a:fld id="{B7D1BCB7-313E-4C59-B0F5-1B458F9529EC}" type="slidenum">
              <a:rPr lang="fr-FR" smtClean="0"/>
              <a:t>5</a:t>
            </a:fld>
            <a:endParaRPr lang="fr-FR"/>
          </a:p>
        </p:txBody>
      </p:sp>
      <p:pic>
        <p:nvPicPr>
          <p:cNvPr id="5" name="Graphique 4" descr="Banque avec un remplissage uni">
            <a:extLst>
              <a:ext uri="{FF2B5EF4-FFF2-40B4-BE49-F238E27FC236}">
                <a16:creationId xmlns:a16="http://schemas.microsoft.com/office/drawing/2014/main" id="{DCA84F6B-24BB-4F45-8B3E-D37AE5A058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826" y="1182410"/>
            <a:ext cx="3036046" cy="5346926"/>
          </a:xfrm>
          <a:prstGeom prst="rect">
            <a:avLst/>
          </a:prstGeom>
        </p:spPr>
      </p:pic>
    </p:spTree>
    <p:extLst>
      <p:ext uri="{BB962C8B-B14F-4D97-AF65-F5344CB8AC3E}">
        <p14:creationId xmlns:p14="http://schemas.microsoft.com/office/powerpoint/2010/main" val="372471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9922D2-56F6-39C1-B1E2-D2DDA0B9E423}"/>
              </a:ext>
            </a:extLst>
          </p:cNvPr>
          <p:cNvSpPr>
            <a:spLocks noGrp="1" noChangeArrowheads="1"/>
          </p:cNvSpPr>
          <p:nvPr>
            <p:ph type="title"/>
          </p:nvPr>
        </p:nvSpPr>
        <p:spPr>
          <a:xfrm>
            <a:off x="114724" y="45580"/>
            <a:ext cx="6814709" cy="736600"/>
          </a:xfrm>
        </p:spPr>
        <p:txBody>
          <a:bodyPr>
            <a:noAutofit/>
          </a:bodyPr>
          <a:lstStyle/>
          <a:p>
            <a:r>
              <a:rPr lang="fr-FR" altLang="fr-FR" sz="2800" b="1" dirty="0"/>
              <a:t>2-Data use cases Ideation &amp; Management </a:t>
            </a:r>
          </a:p>
        </p:txBody>
      </p:sp>
      <p:sp>
        <p:nvSpPr>
          <p:cNvPr id="17" name="AutoShape 3">
            <a:extLst>
              <a:ext uri="{FF2B5EF4-FFF2-40B4-BE49-F238E27FC236}">
                <a16:creationId xmlns:a16="http://schemas.microsoft.com/office/drawing/2014/main" id="{7F9F3118-1255-07EF-B9B6-F7069FC467DD}"/>
              </a:ext>
            </a:extLst>
          </p:cNvPr>
          <p:cNvSpPr txBox="1">
            <a:spLocks noChangeArrowheads="1"/>
          </p:cNvSpPr>
          <p:nvPr/>
        </p:nvSpPr>
        <p:spPr>
          <a:xfrm>
            <a:off x="4229185" y="1658939"/>
            <a:ext cx="2588332" cy="4661299"/>
          </a:xfrm>
          <a:prstGeom prst="roundRect">
            <a:avLst>
              <a:gd name="adj" fmla="val 5523"/>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Les objectifs poursuivis</a:t>
            </a:r>
            <a:endParaRPr lang="fr-FR" sz="1400" dirty="0">
              <a:solidFill>
                <a:srgbClr val="000000"/>
              </a:solidFill>
              <a:latin typeface="Arial"/>
              <a:cs typeface="Arial"/>
            </a:endParaRPr>
          </a:p>
          <a:p>
            <a:pPr>
              <a:buNone/>
            </a:pPr>
            <a:endParaRPr lang="fr-FR" sz="1400" dirty="0">
              <a:solidFill>
                <a:srgbClr val="000000"/>
              </a:solidFill>
              <a:latin typeface="Arial"/>
              <a:cs typeface="Arial"/>
            </a:endParaRPr>
          </a:p>
          <a:p>
            <a:pPr>
              <a:buNone/>
            </a:pPr>
            <a:r>
              <a:rPr lang="fr-FR" sz="1400" dirty="0">
                <a:solidFill>
                  <a:srgbClr val="000000"/>
                </a:solidFill>
                <a:latin typeface="Arial"/>
                <a:cs typeface="Arial"/>
              </a:rPr>
              <a:t>Utiliser les données</a:t>
            </a:r>
          </a:p>
          <a:p>
            <a:pPr>
              <a:buNone/>
            </a:pPr>
            <a:r>
              <a:rPr lang="fr-FR" sz="1400" dirty="0">
                <a:solidFill>
                  <a:srgbClr val="000000"/>
                </a:solidFill>
                <a:latin typeface="Arial"/>
                <a:cs typeface="Arial"/>
              </a:rPr>
              <a:t>efficacement à travers :</a:t>
            </a:r>
          </a:p>
          <a:p>
            <a:pPr marL="0" indent="0">
              <a:buNone/>
            </a:pPr>
            <a:endParaRPr lang="fr-FR" sz="1400" dirty="0">
              <a:solidFill>
                <a:srgbClr val="000000"/>
              </a:solidFill>
              <a:latin typeface="Arial"/>
              <a:cs typeface="Arial"/>
            </a:endParaRPr>
          </a:p>
          <a:p>
            <a:pPr>
              <a:buFont typeface="Wingdings"/>
            </a:pPr>
            <a:r>
              <a:rPr lang="fr-FR" sz="1400" dirty="0">
                <a:solidFill>
                  <a:srgbClr val="000000"/>
                </a:solidFill>
                <a:latin typeface="Arial"/>
                <a:cs typeface="Arial"/>
              </a:rPr>
              <a:t>Un processus d'idéation qui oriente l’usage de la Data en fonction des impacts business</a:t>
            </a:r>
          </a:p>
          <a:p>
            <a:pPr marL="0" indent="0">
              <a:buNone/>
            </a:pPr>
            <a:endParaRPr lang="fr-FR" sz="1400" dirty="0">
              <a:solidFill>
                <a:srgbClr val="000000"/>
              </a:solidFill>
              <a:latin typeface="Arial"/>
              <a:cs typeface="Arial"/>
            </a:endParaRPr>
          </a:p>
          <a:p>
            <a:pPr>
              <a:buFont typeface="Wingdings"/>
            </a:pPr>
            <a:r>
              <a:rPr lang="fr-FR" sz="1400" dirty="0">
                <a:solidFill>
                  <a:srgbClr val="000000"/>
                </a:solidFill>
                <a:latin typeface="Arial"/>
                <a:cs typeface="Arial"/>
              </a:rPr>
              <a:t>Une gestion efficace des projets data qui permet d'atteindre les objectif business des use cases data</a:t>
            </a:r>
            <a:endParaRPr lang="en-US" sz="1400" dirty="0">
              <a:solidFill>
                <a:srgbClr val="000000"/>
              </a:solidFill>
              <a:latin typeface="Arial"/>
              <a:cs typeface="Arial"/>
            </a:endParaRPr>
          </a:p>
        </p:txBody>
      </p:sp>
      <p:sp>
        <p:nvSpPr>
          <p:cNvPr id="18" name="AutoShape 18">
            <a:extLst>
              <a:ext uri="{FF2B5EF4-FFF2-40B4-BE49-F238E27FC236}">
                <a16:creationId xmlns:a16="http://schemas.microsoft.com/office/drawing/2014/main" id="{0C881EA6-8290-80E4-14C5-7B06D26606BD}"/>
              </a:ext>
            </a:extLst>
          </p:cNvPr>
          <p:cNvSpPr txBox="1">
            <a:spLocks noChangeArrowheads="1"/>
          </p:cNvSpPr>
          <p:nvPr/>
        </p:nvSpPr>
        <p:spPr>
          <a:xfrm>
            <a:off x="6929434" y="1658939"/>
            <a:ext cx="5075547" cy="4667708"/>
          </a:xfrm>
          <a:prstGeom prst="roundRect">
            <a:avLst>
              <a:gd name="adj" fmla="val 6662"/>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Nos prestations</a:t>
            </a:r>
            <a:endParaRPr lang="en-US" sz="1400" dirty="0">
              <a:latin typeface="Arial"/>
              <a:cs typeface="Arial"/>
            </a:endParaRPr>
          </a:p>
          <a:p>
            <a:pPr>
              <a:buNone/>
            </a:pPr>
            <a:endParaRPr lang="fr-FR" sz="1400" dirty="0">
              <a:latin typeface="Arial"/>
              <a:cs typeface="Arial"/>
            </a:endParaRPr>
          </a:p>
          <a:p>
            <a:pPr>
              <a:buFont typeface="Wingdings"/>
            </a:pPr>
            <a:r>
              <a:rPr lang="fr-FR" sz="1400" b="1" dirty="0">
                <a:solidFill>
                  <a:srgbClr val="000000"/>
                </a:solidFill>
                <a:latin typeface="Arial"/>
                <a:cs typeface="Arial"/>
              </a:rPr>
              <a:t>Définir et opérationnaliser le processus d’idéation de uses cases data </a:t>
            </a:r>
            <a:endParaRPr lang="en-US" sz="1400" dirty="0">
              <a:solidFill>
                <a:srgbClr val="000000"/>
              </a:solidFill>
              <a:latin typeface="Arial"/>
              <a:cs typeface="Arial"/>
            </a:endParaRPr>
          </a:p>
          <a:p>
            <a:pPr>
              <a:buFont typeface="Wingdings"/>
            </a:pPr>
            <a:endParaRPr lang="fr-FR" sz="1400" dirty="0">
              <a:solidFill>
                <a:srgbClr val="000000"/>
              </a:solidFill>
              <a:latin typeface="Arial"/>
              <a:cs typeface="Arial"/>
            </a:endParaRPr>
          </a:p>
          <a:p>
            <a:pPr>
              <a:buFont typeface="Wingdings"/>
            </a:pPr>
            <a:r>
              <a:rPr lang="fr-FR" sz="1400" b="1" dirty="0">
                <a:solidFill>
                  <a:srgbClr val="000000"/>
                </a:solidFill>
                <a:latin typeface="Arial"/>
                <a:cs typeface="Arial"/>
              </a:rPr>
              <a:t>Définir et opérationnaliser le processus de gestion de uses cases data </a:t>
            </a:r>
            <a:endParaRPr lang="en-US" sz="1400" dirty="0">
              <a:solidFill>
                <a:srgbClr val="000000"/>
              </a:solidFill>
              <a:latin typeface="Arial"/>
              <a:cs typeface="Arial"/>
            </a:endParaRPr>
          </a:p>
          <a:p>
            <a:pPr>
              <a:buFont typeface="Wingdings"/>
            </a:pPr>
            <a:endParaRPr lang="fr-FR" sz="1400" dirty="0">
              <a:solidFill>
                <a:srgbClr val="000000"/>
              </a:solidFill>
              <a:latin typeface="Arial"/>
              <a:cs typeface="Arial"/>
            </a:endParaRPr>
          </a:p>
          <a:p>
            <a:pPr>
              <a:buFont typeface="Wingdings"/>
            </a:pPr>
            <a:r>
              <a:rPr lang="fr-FR" sz="1400" b="1" dirty="0">
                <a:solidFill>
                  <a:srgbClr val="000000"/>
                </a:solidFill>
                <a:latin typeface="Arial"/>
                <a:cs typeface="Arial"/>
              </a:rPr>
              <a:t>Définir et opérationnaliser le processus de pilotage des use cases data </a:t>
            </a:r>
            <a:endParaRPr lang="en-US" sz="1400" dirty="0">
              <a:solidFill>
                <a:srgbClr val="000000"/>
              </a:solidFill>
              <a:latin typeface="Arial"/>
              <a:cs typeface="Arial"/>
            </a:endParaRPr>
          </a:p>
          <a:p>
            <a:pPr>
              <a:buFont typeface="Wingdings"/>
            </a:pPr>
            <a:endParaRPr lang="fr-FR" sz="1400" dirty="0">
              <a:solidFill>
                <a:srgbClr val="000000"/>
              </a:solidFill>
              <a:latin typeface="Arial"/>
              <a:cs typeface="Arial"/>
            </a:endParaRPr>
          </a:p>
          <a:p>
            <a:pPr>
              <a:buFont typeface="Wingdings"/>
            </a:pPr>
            <a:r>
              <a:rPr lang="fr-FR" sz="1400" b="1" dirty="0">
                <a:solidFill>
                  <a:srgbClr val="000000"/>
                </a:solidFill>
                <a:latin typeface="Arial"/>
                <a:cs typeface="Arial"/>
              </a:rPr>
              <a:t>Identification et gestion des uses cases data: </a:t>
            </a:r>
            <a:endParaRPr lang="en-US" sz="1400" dirty="0">
              <a:solidFill>
                <a:srgbClr val="000000"/>
              </a:solidFill>
              <a:latin typeface="Arial"/>
              <a:cs typeface="Arial"/>
            </a:endParaRPr>
          </a:p>
          <a:p>
            <a:pPr marL="1028700" lvl="1">
              <a:buFont typeface="Courier New"/>
            </a:pPr>
            <a:r>
              <a:rPr lang="fr-FR" sz="1400" b="1" dirty="0">
                <a:solidFill>
                  <a:srgbClr val="000000"/>
                </a:solidFill>
                <a:latin typeface="Arial"/>
                <a:cs typeface="Arial"/>
              </a:rPr>
              <a:t>Identification et priorisation des uses case Data </a:t>
            </a:r>
            <a:endParaRPr lang="en-US" sz="1400" b="1" dirty="0">
              <a:solidFill>
                <a:srgbClr val="000000"/>
              </a:solidFill>
              <a:latin typeface="Arial"/>
              <a:cs typeface="Arial"/>
            </a:endParaRPr>
          </a:p>
          <a:p>
            <a:pPr marL="1028700" lvl="1">
              <a:buFont typeface="Courier New"/>
            </a:pPr>
            <a:r>
              <a:rPr lang="fr-FR" sz="1400" b="1" dirty="0">
                <a:solidFill>
                  <a:srgbClr val="000000"/>
                </a:solidFill>
                <a:latin typeface="Arial"/>
                <a:cs typeface="Arial"/>
              </a:rPr>
              <a:t>Formulation d’un objectif business case </a:t>
            </a:r>
            <a:endParaRPr lang="en-US" sz="1400" b="1" dirty="0">
              <a:solidFill>
                <a:srgbClr val="000000"/>
              </a:solidFill>
              <a:latin typeface="Arial"/>
              <a:cs typeface="Arial"/>
            </a:endParaRPr>
          </a:p>
          <a:p>
            <a:pPr marL="1028700" lvl="1">
              <a:buFont typeface="Courier New"/>
            </a:pPr>
            <a:r>
              <a:rPr lang="fr-FR" sz="1400" b="1" dirty="0">
                <a:solidFill>
                  <a:srgbClr val="000000"/>
                </a:solidFill>
                <a:latin typeface="Arial"/>
                <a:cs typeface="Arial"/>
              </a:rPr>
              <a:t>Gestion de projet use case data</a:t>
            </a:r>
            <a:endParaRPr lang="en-US" sz="1400" b="1" dirty="0">
              <a:solidFill>
                <a:srgbClr val="000000"/>
              </a:solidFill>
              <a:latin typeface="Arial"/>
              <a:cs typeface="Arial"/>
            </a:endParaRPr>
          </a:p>
        </p:txBody>
      </p:sp>
      <p:sp>
        <p:nvSpPr>
          <p:cNvPr id="13" name="Rectangle 12">
            <a:extLst>
              <a:ext uri="{FF2B5EF4-FFF2-40B4-BE49-F238E27FC236}">
                <a16:creationId xmlns:a16="http://schemas.microsoft.com/office/drawing/2014/main" id="{A757C665-771A-633D-E5B8-CE71DBE0A5D1}"/>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e la date 13">
            <a:extLst>
              <a:ext uri="{FF2B5EF4-FFF2-40B4-BE49-F238E27FC236}">
                <a16:creationId xmlns:a16="http://schemas.microsoft.com/office/drawing/2014/main" id="{3AD8262B-154E-5706-8D4F-34FE8AC38240}"/>
              </a:ext>
            </a:extLst>
          </p:cNvPr>
          <p:cNvSpPr>
            <a:spLocks noGrp="1"/>
          </p:cNvSpPr>
          <p:nvPr>
            <p:ph type="dt" sz="half" idx="10"/>
          </p:nvPr>
        </p:nvSpPr>
        <p:spPr/>
        <p:txBody>
          <a:bodyPr/>
          <a:lstStyle/>
          <a:p>
            <a:fld id="{A0EA289D-D45E-4B3D-A6A2-64CF70CCCB26}" type="datetime1">
              <a:rPr lang="fr-FR" smtClean="0"/>
              <a:t>14/01/2024</a:t>
            </a:fld>
            <a:endParaRPr lang="fr-FR"/>
          </a:p>
        </p:txBody>
      </p:sp>
      <p:sp>
        <p:nvSpPr>
          <p:cNvPr id="19" name="Espace réservé du numéro de diapositive 18">
            <a:extLst>
              <a:ext uri="{FF2B5EF4-FFF2-40B4-BE49-F238E27FC236}">
                <a16:creationId xmlns:a16="http://schemas.microsoft.com/office/drawing/2014/main" id="{B1375ABD-C226-3DEF-57A3-42182D067020}"/>
              </a:ext>
            </a:extLst>
          </p:cNvPr>
          <p:cNvSpPr>
            <a:spLocks noGrp="1"/>
          </p:cNvSpPr>
          <p:nvPr>
            <p:ph type="sldNum" sz="quarter" idx="12"/>
          </p:nvPr>
        </p:nvSpPr>
        <p:spPr/>
        <p:txBody>
          <a:bodyPr/>
          <a:lstStyle/>
          <a:p>
            <a:fld id="{B7D1BCB7-313E-4C59-B0F5-1B458F9529EC}" type="slidenum">
              <a:rPr lang="fr-FR" smtClean="0"/>
              <a:t>6</a:t>
            </a:fld>
            <a:endParaRPr lang="fr-FR"/>
          </a:p>
        </p:txBody>
      </p:sp>
      <p:pic>
        <p:nvPicPr>
          <p:cNvPr id="3" name="Graphique 2" descr="Ampoule et engrenage avec un remplissage uni">
            <a:extLst>
              <a:ext uri="{FF2B5EF4-FFF2-40B4-BE49-F238E27FC236}">
                <a16:creationId xmlns:a16="http://schemas.microsoft.com/office/drawing/2014/main" id="{F5732864-E922-4890-BDBF-8B0A9661A0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7019" y="1711946"/>
            <a:ext cx="3698288" cy="4237405"/>
          </a:xfrm>
          <a:prstGeom prst="rect">
            <a:avLst/>
          </a:prstGeom>
        </p:spPr>
      </p:pic>
    </p:spTree>
    <p:extLst>
      <p:ext uri="{BB962C8B-B14F-4D97-AF65-F5344CB8AC3E}">
        <p14:creationId xmlns:p14="http://schemas.microsoft.com/office/powerpoint/2010/main" val="735992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9922D2-56F6-39C1-B1E2-D2DDA0B9E423}"/>
              </a:ext>
            </a:extLst>
          </p:cNvPr>
          <p:cNvSpPr>
            <a:spLocks noGrp="1" noChangeArrowheads="1"/>
          </p:cNvSpPr>
          <p:nvPr>
            <p:ph type="title"/>
          </p:nvPr>
        </p:nvSpPr>
        <p:spPr>
          <a:xfrm>
            <a:off x="25168" y="81037"/>
            <a:ext cx="4871510" cy="736600"/>
          </a:xfrm>
        </p:spPr>
        <p:txBody>
          <a:bodyPr>
            <a:normAutofit fontScale="90000"/>
          </a:bodyPr>
          <a:lstStyle/>
          <a:p>
            <a:r>
              <a:rPr lang="fr-FR" altLang="fr-FR" sz="2800" b="1" dirty="0"/>
              <a:t>3-Business Intelligence &amp; Analytics</a:t>
            </a:r>
          </a:p>
        </p:txBody>
      </p:sp>
      <p:sp>
        <p:nvSpPr>
          <p:cNvPr id="17" name="AutoShape 3">
            <a:extLst>
              <a:ext uri="{FF2B5EF4-FFF2-40B4-BE49-F238E27FC236}">
                <a16:creationId xmlns:a16="http://schemas.microsoft.com/office/drawing/2014/main" id="{7F9F3118-1255-07EF-B9B6-F7069FC467DD}"/>
              </a:ext>
            </a:extLst>
          </p:cNvPr>
          <p:cNvSpPr txBox="1">
            <a:spLocks noChangeArrowheads="1"/>
          </p:cNvSpPr>
          <p:nvPr/>
        </p:nvSpPr>
        <p:spPr>
          <a:xfrm>
            <a:off x="3255910" y="1086896"/>
            <a:ext cx="2706088" cy="5634579"/>
          </a:xfrm>
          <a:prstGeom prst="roundRect">
            <a:avLst>
              <a:gd name="adj" fmla="val 5523"/>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Les objectifs poursuivis</a:t>
            </a:r>
            <a:endParaRPr lang="en-US" sz="1400" dirty="0">
              <a:latin typeface="Arial"/>
              <a:cs typeface="Arial"/>
            </a:endParaRPr>
          </a:p>
          <a:p>
            <a:pPr>
              <a:buNone/>
            </a:pPr>
            <a:endParaRPr lang="fr-FR" sz="1400" dirty="0">
              <a:latin typeface="Arial"/>
              <a:cs typeface="Arial"/>
            </a:endParaRPr>
          </a:p>
          <a:p>
            <a:pPr marL="0" indent="0">
              <a:buNone/>
            </a:pPr>
            <a:r>
              <a:rPr lang="fr-FR" sz="1400" dirty="0">
                <a:solidFill>
                  <a:srgbClr val="000000"/>
                </a:solidFill>
                <a:latin typeface="Arial"/>
                <a:cs typeface="Arial"/>
              </a:rPr>
              <a:t>Concevoir et exploiter un système décisionnel performant et adapté à l’entreprise qui permet la </a:t>
            </a:r>
            <a:r>
              <a:rPr lang="fr-FR" sz="1400" dirty="0">
                <a:latin typeface="Arial"/>
                <a:cs typeface="Arial"/>
              </a:rPr>
              <a:t>:</a:t>
            </a:r>
          </a:p>
          <a:p>
            <a:pPr marL="0" indent="0">
              <a:buNone/>
            </a:pPr>
            <a:endParaRPr lang="fr-FR" sz="1400" dirty="0">
              <a:latin typeface="Arial"/>
              <a:cs typeface="Arial"/>
            </a:endParaRPr>
          </a:p>
          <a:p>
            <a:pPr>
              <a:lnSpc>
                <a:spcPct val="95000"/>
              </a:lnSpc>
              <a:spcBef>
                <a:spcPct val="30000"/>
              </a:spcBef>
              <a:buFont typeface="Wingdings"/>
            </a:pPr>
            <a:r>
              <a:rPr lang="fr-FR" sz="1400" dirty="0">
                <a:latin typeface="Arial"/>
                <a:cs typeface="Arial"/>
              </a:rPr>
              <a:t>Prise de décision appropriée et rapide </a:t>
            </a:r>
          </a:p>
          <a:p>
            <a:pPr>
              <a:lnSpc>
                <a:spcPct val="95000"/>
              </a:lnSpc>
              <a:spcBef>
                <a:spcPct val="30000"/>
              </a:spcBef>
              <a:buFont typeface="Wingdings"/>
            </a:pPr>
            <a:endParaRPr lang="fr-FR" sz="1400" dirty="0">
              <a:latin typeface="Arial"/>
              <a:cs typeface="Arial"/>
            </a:endParaRPr>
          </a:p>
          <a:p>
            <a:pPr>
              <a:lnSpc>
                <a:spcPct val="95000"/>
              </a:lnSpc>
              <a:spcBef>
                <a:spcPct val="30000"/>
              </a:spcBef>
              <a:buFont typeface="Wingdings"/>
            </a:pPr>
            <a:r>
              <a:rPr lang="fr-FR" sz="1400" dirty="0">
                <a:latin typeface="Arial"/>
                <a:cs typeface="Arial"/>
              </a:rPr>
              <a:t>Anticipation de choix stratégiques</a:t>
            </a:r>
            <a:endParaRPr lang="en-US" sz="1400" dirty="0">
              <a:latin typeface="Arial"/>
              <a:cs typeface="Arial"/>
            </a:endParaRPr>
          </a:p>
          <a:p>
            <a:pPr>
              <a:lnSpc>
                <a:spcPct val="95000"/>
              </a:lnSpc>
              <a:spcBef>
                <a:spcPct val="30000"/>
              </a:spcBef>
              <a:buFont typeface="Wingdings"/>
            </a:pPr>
            <a:endParaRPr lang="fr-FR" sz="1400" dirty="0">
              <a:latin typeface="Arial"/>
              <a:cs typeface="Arial"/>
            </a:endParaRPr>
          </a:p>
          <a:p>
            <a:pPr>
              <a:lnSpc>
                <a:spcPct val="95000"/>
              </a:lnSpc>
              <a:spcBef>
                <a:spcPct val="30000"/>
              </a:spcBef>
              <a:buFont typeface="Wingdings"/>
            </a:pPr>
            <a:r>
              <a:rPr lang="fr-FR" sz="1400" dirty="0">
                <a:latin typeface="Arial"/>
                <a:cs typeface="Arial"/>
              </a:rPr>
              <a:t>Mise en place de plan d’actions</a:t>
            </a:r>
            <a:endParaRPr lang="en-US" sz="1400" b="1" dirty="0">
              <a:latin typeface="Arial"/>
              <a:cs typeface="Arial"/>
            </a:endParaRPr>
          </a:p>
        </p:txBody>
      </p:sp>
      <p:sp>
        <p:nvSpPr>
          <p:cNvPr id="18" name="AutoShape 18">
            <a:extLst>
              <a:ext uri="{FF2B5EF4-FFF2-40B4-BE49-F238E27FC236}">
                <a16:creationId xmlns:a16="http://schemas.microsoft.com/office/drawing/2014/main" id="{0C881EA6-8290-80E4-14C5-7B06D26606BD}"/>
              </a:ext>
            </a:extLst>
          </p:cNvPr>
          <p:cNvSpPr txBox="1">
            <a:spLocks noChangeArrowheads="1"/>
          </p:cNvSpPr>
          <p:nvPr/>
        </p:nvSpPr>
        <p:spPr>
          <a:xfrm>
            <a:off x="6019484" y="1086896"/>
            <a:ext cx="6003502" cy="5640096"/>
          </a:xfrm>
          <a:prstGeom prst="roundRect">
            <a:avLst>
              <a:gd name="adj" fmla="val 6662"/>
            </a:avLst>
          </a:prstGeom>
          <a:ln w="6350">
            <a:solidFill>
              <a:schemeClr val="accent1"/>
            </a:solidFill>
            <a:round/>
            <a:headEnd type="none" w="med" len="med"/>
            <a:tailEnd type="none" w="med" len="med"/>
          </a:ln>
        </p:spPr>
        <p:txBody>
          <a:bodyPr lIns="91440" tIns="45720" rIns="91440" bIns="45720" anchor="t"/>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sz="1400" dirty="0">
                <a:latin typeface="Arial"/>
                <a:cs typeface="Arial"/>
              </a:rPr>
              <a:t>Nos prestations</a:t>
            </a:r>
            <a:endParaRPr lang="en-US" sz="1400" dirty="0">
              <a:latin typeface="Arial"/>
              <a:cs typeface="Arial"/>
            </a:endParaRPr>
          </a:p>
          <a:p>
            <a:pPr>
              <a:buNone/>
            </a:pPr>
            <a:endParaRPr lang="fr-FR" sz="1400" dirty="0">
              <a:latin typeface="Arial"/>
              <a:cs typeface="Arial"/>
            </a:endParaRPr>
          </a:p>
          <a:p>
            <a:pPr>
              <a:buFont typeface="Wingdings"/>
            </a:pPr>
            <a:r>
              <a:rPr lang="fr-FR" sz="1400" b="1" u="sng" dirty="0">
                <a:latin typeface="Arial"/>
                <a:cs typeface="Arial"/>
              </a:rPr>
              <a:t>Assistance au choix d’outil</a:t>
            </a:r>
            <a:r>
              <a:rPr lang="fr-FR" sz="1400" b="1" u="sng" dirty="0">
                <a:solidFill>
                  <a:srgbClr val="000000"/>
                </a:solidFill>
                <a:latin typeface="Arial"/>
                <a:cs typeface="Arial"/>
              </a:rPr>
              <a:t>:</a:t>
            </a:r>
            <a:r>
              <a:rPr lang="fr-FR" sz="1400" b="1" dirty="0">
                <a:solidFill>
                  <a:srgbClr val="000000"/>
                </a:solidFill>
                <a:latin typeface="Arial"/>
                <a:cs typeface="Arial"/>
              </a:rPr>
              <a:t> </a:t>
            </a:r>
            <a:endParaRPr lang="en-US" sz="1400" b="1" dirty="0">
              <a:solidFill>
                <a:srgbClr val="000000"/>
              </a:solidFill>
              <a:latin typeface="Arial"/>
              <a:cs typeface="Arial"/>
            </a:endParaRPr>
          </a:p>
          <a:p>
            <a:r>
              <a:rPr lang="fr-FR" sz="1400" b="1" dirty="0">
                <a:solidFill>
                  <a:srgbClr val="000000"/>
                </a:solidFill>
                <a:latin typeface="Arial"/>
                <a:cs typeface="Arial"/>
              </a:rPr>
              <a:t>Évaluation des besoins</a:t>
            </a:r>
            <a:endParaRPr lang="en-US" sz="1400" b="1" dirty="0">
              <a:solidFill>
                <a:srgbClr val="000000"/>
              </a:solidFill>
              <a:latin typeface="Arial"/>
              <a:cs typeface="Arial"/>
            </a:endParaRPr>
          </a:p>
          <a:p>
            <a:pPr marL="1028700" lvl="1">
              <a:lnSpc>
                <a:spcPct val="120000"/>
              </a:lnSpc>
              <a:spcBef>
                <a:spcPct val="0"/>
              </a:spcBef>
              <a:buFont typeface="Courier New"/>
            </a:pPr>
            <a:r>
              <a:rPr lang="fr-FR" sz="1400" b="1" dirty="0">
                <a:solidFill>
                  <a:srgbClr val="000000"/>
                </a:solidFill>
                <a:latin typeface="Arial"/>
                <a:cs typeface="Arial"/>
              </a:rPr>
              <a:t> </a:t>
            </a:r>
            <a:r>
              <a:rPr lang="fr-FR" sz="1200" b="1" dirty="0">
                <a:solidFill>
                  <a:srgbClr val="000000"/>
                </a:solidFill>
                <a:latin typeface="Arial"/>
                <a:cs typeface="Arial"/>
              </a:rPr>
              <a:t>Analyse des impacts organisationnels</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Rédaction du cahier des charges</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Benchmark des différentes solutions du marché</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Aide au choix des outils: alimentation, </a:t>
            </a:r>
            <a:r>
              <a:rPr lang="fr-FR" sz="1200" b="1" dirty="0" err="1">
                <a:solidFill>
                  <a:srgbClr val="000000"/>
                </a:solidFill>
                <a:latin typeface="Arial"/>
                <a:cs typeface="Arial"/>
              </a:rPr>
              <a:t>reporting</a:t>
            </a:r>
            <a:r>
              <a:rPr lang="fr-FR" sz="1200" b="1" dirty="0">
                <a:solidFill>
                  <a:srgbClr val="000000"/>
                </a:solidFill>
                <a:latin typeface="Arial"/>
                <a:cs typeface="Arial"/>
              </a:rPr>
              <a:t>, etc.</a:t>
            </a:r>
            <a:endParaRPr lang="en-US" sz="1200" b="1" dirty="0">
              <a:solidFill>
                <a:srgbClr val="000000"/>
              </a:solidFill>
              <a:latin typeface="Arial"/>
              <a:cs typeface="Arial"/>
            </a:endParaRPr>
          </a:p>
          <a:p>
            <a:pPr>
              <a:lnSpc>
                <a:spcPct val="120000"/>
              </a:lnSpc>
              <a:spcBef>
                <a:spcPct val="0"/>
              </a:spcBef>
              <a:buFont typeface="Wingdings"/>
            </a:pPr>
            <a:r>
              <a:rPr lang="fr-FR" sz="1400" b="1" u="sng" dirty="0">
                <a:latin typeface="Arial"/>
                <a:cs typeface="Arial"/>
              </a:rPr>
              <a:t>Assistance à la définition des besoins métiers</a:t>
            </a:r>
            <a:r>
              <a:rPr lang="fr-FR" sz="1400" b="1" dirty="0">
                <a:solidFill>
                  <a:srgbClr val="000000"/>
                </a:solidFill>
                <a:latin typeface="Arial"/>
                <a:cs typeface="Arial"/>
              </a:rPr>
              <a:t>: </a:t>
            </a:r>
            <a:endParaRPr lang="en-US" sz="14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Décliner la stratégie en objectifs opérationnels</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Définition des indicateurs et axes d’analyses</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Localiser les données de production et déterminer le mapping</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Piloter l’intégration</a:t>
            </a:r>
            <a:endParaRPr lang="en-US" sz="1200" b="1" dirty="0">
              <a:solidFill>
                <a:srgbClr val="000000"/>
              </a:solidFill>
              <a:latin typeface="Arial"/>
              <a:cs typeface="Arial"/>
            </a:endParaRPr>
          </a:p>
          <a:p>
            <a:pPr marL="1028700" lvl="1">
              <a:lnSpc>
                <a:spcPct val="90000"/>
              </a:lnSpc>
              <a:spcBef>
                <a:spcPct val="10000"/>
              </a:spcBef>
              <a:buFont typeface="Courier New"/>
            </a:pPr>
            <a:r>
              <a:rPr lang="fr-FR" sz="1200" b="1" dirty="0">
                <a:solidFill>
                  <a:srgbClr val="000000"/>
                </a:solidFill>
                <a:latin typeface="Arial"/>
                <a:cs typeface="Arial"/>
              </a:rPr>
              <a:t>Définir la stratégie et réaliser la recette </a:t>
            </a:r>
            <a:endParaRPr lang="en-US" sz="1200" b="1" dirty="0">
              <a:solidFill>
                <a:srgbClr val="000000"/>
              </a:solidFill>
              <a:latin typeface="Arial"/>
              <a:cs typeface="Arial"/>
            </a:endParaRPr>
          </a:p>
          <a:p>
            <a:pPr marL="1028700" lvl="1">
              <a:lnSpc>
                <a:spcPct val="90000"/>
              </a:lnSpc>
              <a:spcBef>
                <a:spcPct val="10000"/>
              </a:spcBef>
              <a:buFont typeface="Courier New"/>
            </a:pPr>
            <a:r>
              <a:rPr lang="fr-FR" sz="1200" b="1" dirty="0">
                <a:solidFill>
                  <a:srgbClr val="000000"/>
                </a:solidFill>
                <a:latin typeface="Arial"/>
                <a:cs typeface="Arial"/>
              </a:rPr>
              <a:t>Auditer l’architecture</a:t>
            </a:r>
            <a:endParaRPr lang="en-US" sz="1200" b="1" dirty="0">
              <a:solidFill>
                <a:srgbClr val="000000"/>
              </a:solidFill>
              <a:latin typeface="Arial"/>
              <a:cs typeface="Arial"/>
            </a:endParaRPr>
          </a:p>
          <a:p>
            <a:pPr>
              <a:lnSpc>
                <a:spcPct val="120000"/>
              </a:lnSpc>
              <a:spcBef>
                <a:spcPct val="0"/>
              </a:spcBef>
              <a:buFont typeface="Wingdings"/>
            </a:pPr>
            <a:r>
              <a:rPr lang="fr-FR" sz="1400" b="1" u="sng" dirty="0">
                <a:latin typeface="Arial"/>
                <a:cs typeface="Arial"/>
              </a:rPr>
              <a:t>Conduite de changement</a:t>
            </a:r>
            <a:endParaRPr lang="en-US" sz="1400" b="1" dirty="0">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Communication</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Formation et Documentation</a:t>
            </a:r>
            <a:endParaRPr lang="en-US" sz="1200" b="1" dirty="0">
              <a:solidFill>
                <a:srgbClr val="000000"/>
              </a:solidFill>
              <a:latin typeface="Arial"/>
              <a:cs typeface="Arial"/>
            </a:endParaRPr>
          </a:p>
          <a:p>
            <a:pPr marL="1028700" lvl="1">
              <a:lnSpc>
                <a:spcPct val="120000"/>
              </a:lnSpc>
              <a:spcBef>
                <a:spcPct val="0"/>
              </a:spcBef>
              <a:buFont typeface="Courier New"/>
            </a:pPr>
            <a:r>
              <a:rPr lang="fr-FR" sz="1200" b="1" dirty="0">
                <a:solidFill>
                  <a:srgbClr val="000000"/>
                </a:solidFill>
                <a:latin typeface="Arial"/>
                <a:cs typeface="Arial"/>
              </a:rPr>
              <a:t> Assistance et support</a:t>
            </a:r>
            <a:endParaRPr lang="en-US" sz="1200" b="1" dirty="0">
              <a:solidFill>
                <a:srgbClr val="000000"/>
              </a:solidFill>
              <a:latin typeface="Arial"/>
              <a:cs typeface="Arial"/>
            </a:endParaRPr>
          </a:p>
          <a:p>
            <a:pPr>
              <a:buFont typeface="Wingdings"/>
              <a:buChar char="Ø"/>
            </a:pPr>
            <a:r>
              <a:rPr lang="fr-FR" sz="1400" b="1" u="sng" dirty="0">
                <a:solidFill>
                  <a:srgbClr val="000000"/>
                </a:solidFill>
                <a:latin typeface="Arial"/>
                <a:cs typeface="Arial"/>
              </a:rPr>
              <a:t>Analyse des données :</a:t>
            </a:r>
            <a:endParaRPr lang="en-US" sz="1400" b="1" dirty="0">
              <a:solidFill>
                <a:srgbClr val="000000"/>
              </a:solidFill>
              <a:latin typeface="Arial"/>
              <a:cs typeface="Arial"/>
            </a:endParaRPr>
          </a:p>
          <a:p>
            <a:pPr marL="1028700" lvl="1">
              <a:buFont typeface="Courier New"/>
            </a:pPr>
            <a:r>
              <a:rPr lang="fr-FR" sz="1200" b="1" dirty="0">
                <a:solidFill>
                  <a:srgbClr val="000000"/>
                </a:solidFill>
                <a:latin typeface="Arial"/>
                <a:cs typeface="Arial"/>
              </a:rPr>
              <a:t>Mise en place de KPIs et </a:t>
            </a:r>
            <a:r>
              <a:rPr lang="fr-FR" sz="1200" b="1" dirty="0" err="1">
                <a:solidFill>
                  <a:srgbClr val="000000"/>
                </a:solidFill>
                <a:latin typeface="Arial"/>
                <a:cs typeface="Arial"/>
              </a:rPr>
              <a:t>reporting</a:t>
            </a:r>
            <a:r>
              <a:rPr lang="fr-FR" sz="1200" b="1" dirty="0">
                <a:solidFill>
                  <a:srgbClr val="000000"/>
                </a:solidFill>
                <a:latin typeface="Arial"/>
                <a:cs typeface="Arial"/>
              </a:rPr>
              <a:t> des performances</a:t>
            </a:r>
            <a:endParaRPr lang="en-US" sz="1200" b="1" dirty="0">
              <a:solidFill>
                <a:srgbClr val="000000"/>
              </a:solidFill>
              <a:latin typeface="Arial"/>
              <a:cs typeface="Arial"/>
            </a:endParaRPr>
          </a:p>
          <a:p>
            <a:pPr marL="1028700" lvl="1">
              <a:buFont typeface="Courier New"/>
            </a:pPr>
            <a:r>
              <a:rPr lang="fr-FR" sz="1200" b="1" dirty="0">
                <a:solidFill>
                  <a:srgbClr val="000000"/>
                </a:solidFill>
                <a:latin typeface="Arial"/>
                <a:cs typeface="Arial"/>
              </a:rPr>
              <a:t>Mise en place de process/requêtes et automatisation</a:t>
            </a:r>
          </a:p>
          <a:p>
            <a:pPr marL="1028700" lvl="1">
              <a:buFont typeface="Courier New"/>
            </a:pPr>
            <a:r>
              <a:rPr lang="fr-FR" sz="1200" b="1" dirty="0">
                <a:solidFill>
                  <a:srgbClr val="000000"/>
                </a:solidFill>
                <a:latin typeface="Arial"/>
                <a:cs typeface="Arial"/>
              </a:rPr>
              <a:t>Production d’analyses métiers et de recommandations aux managers</a:t>
            </a:r>
            <a:endParaRPr lang="en-US" sz="1200" b="1" dirty="0">
              <a:solidFill>
                <a:srgbClr val="000000"/>
              </a:solidFill>
              <a:latin typeface="Arial"/>
              <a:cs typeface="Arial"/>
            </a:endParaRPr>
          </a:p>
          <a:p>
            <a:pPr>
              <a:buNone/>
            </a:pPr>
            <a:endParaRPr lang="fr-FR" altLang="fr-FR" sz="1400" dirty="0">
              <a:solidFill>
                <a:srgbClr val="000000"/>
              </a:solidFill>
              <a:latin typeface="Arial"/>
              <a:cs typeface="Arial"/>
            </a:endParaRPr>
          </a:p>
        </p:txBody>
      </p:sp>
      <p:sp>
        <p:nvSpPr>
          <p:cNvPr id="13" name="Rectangle 12">
            <a:extLst>
              <a:ext uri="{FF2B5EF4-FFF2-40B4-BE49-F238E27FC236}">
                <a16:creationId xmlns:a16="http://schemas.microsoft.com/office/drawing/2014/main" id="{F104FD59-326E-C6FB-F5F6-5565D1209C36}"/>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e la date 13">
            <a:extLst>
              <a:ext uri="{FF2B5EF4-FFF2-40B4-BE49-F238E27FC236}">
                <a16:creationId xmlns:a16="http://schemas.microsoft.com/office/drawing/2014/main" id="{99536147-DEBA-FC79-AA41-4E6C36DAD096}"/>
              </a:ext>
            </a:extLst>
          </p:cNvPr>
          <p:cNvSpPr>
            <a:spLocks noGrp="1"/>
          </p:cNvSpPr>
          <p:nvPr>
            <p:ph type="dt" sz="half" idx="10"/>
          </p:nvPr>
        </p:nvSpPr>
        <p:spPr/>
        <p:txBody>
          <a:bodyPr/>
          <a:lstStyle/>
          <a:p>
            <a:fld id="{A30DF531-79E0-4350-AAB4-E1BAF6EE0911}" type="datetime1">
              <a:rPr lang="fr-FR" smtClean="0"/>
              <a:t>14/01/2024</a:t>
            </a:fld>
            <a:endParaRPr lang="fr-FR"/>
          </a:p>
        </p:txBody>
      </p:sp>
      <p:sp>
        <p:nvSpPr>
          <p:cNvPr id="19" name="Espace réservé du numéro de diapositive 18">
            <a:extLst>
              <a:ext uri="{FF2B5EF4-FFF2-40B4-BE49-F238E27FC236}">
                <a16:creationId xmlns:a16="http://schemas.microsoft.com/office/drawing/2014/main" id="{6D5601B1-E194-48B9-C954-3253E1FD71A5}"/>
              </a:ext>
            </a:extLst>
          </p:cNvPr>
          <p:cNvSpPr>
            <a:spLocks noGrp="1"/>
          </p:cNvSpPr>
          <p:nvPr>
            <p:ph type="sldNum" sz="quarter" idx="12"/>
          </p:nvPr>
        </p:nvSpPr>
        <p:spPr/>
        <p:txBody>
          <a:bodyPr/>
          <a:lstStyle/>
          <a:p>
            <a:fld id="{B7D1BCB7-313E-4C59-B0F5-1B458F9529EC}" type="slidenum">
              <a:rPr lang="fr-FR" smtClean="0"/>
              <a:t>7</a:t>
            </a:fld>
            <a:endParaRPr lang="fr-FR"/>
          </a:p>
        </p:txBody>
      </p:sp>
      <p:pic>
        <p:nvPicPr>
          <p:cNvPr id="10" name="Graphique 9" descr="Graphique à barres avec tendance à la hausse avec un remplissage uni">
            <a:extLst>
              <a:ext uri="{FF2B5EF4-FFF2-40B4-BE49-F238E27FC236}">
                <a16:creationId xmlns:a16="http://schemas.microsoft.com/office/drawing/2014/main" id="{EC983014-A672-437A-8FB4-4A17578C9C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947" y="1391478"/>
            <a:ext cx="2843810" cy="4775126"/>
          </a:xfrm>
          <a:prstGeom prst="rect">
            <a:avLst/>
          </a:prstGeom>
        </p:spPr>
      </p:pic>
    </p:spTree>
    <p:extLst>
      <p:ext uri="{BB962C8B-B14F-4D97-AF65-F5344CB8AC3E}">
        <p14:creationId xmlns:p14="http://schemas.microsoft.com/office/powerpoint/2010/main" val="332285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C39922D2-56F6-39C1-B1E2-D2DDA0B9E423}"/>
              </a:ext>
            </a:extLst>
          </p:cNvPr>
          <p:cNvSpPr>
            <a:spLocks noGrp="1" noChangeArrowheads="1"/>
          </p:cNvSpPr>
          <p:nvPr>
            <p:ph type="title"/>
          </p:nvPr>
        </p:nvSpPr>
        <p:spPr>
          <a:xfrm>
            <a:off x="35025" y="92229"/>
            <a:ext cx="8665566" cy="736600"/>
          </a:xfrm>
        </p:spPr>
        <p:txBody>
          <a:bodyPr>
            <a:normAutofit/>
          </a:bodyPr>
          <a:lstStyle/>
          <a:p>
            <a:r>
              <a:rPr lang="fr-FR" altLang="fr-FR" sz="2800" b="1" dirty="0"/>
              <a:t>4-Machine Learning</a:t>
            </a:r>
          </a:p>
        </p:txBody>
      </p:sp>
      <p:sp>
        <p:nvSpPr>
          <p:cNvPr id="17" name="AutoShape 3">
            <a:extLst>
              <a:ext uri="{FF2B5EF4-FFF2-40B4-BE49-F238E27FC236}">
                <a16:creationId xmlns:a16="http://schemas.microsoft.com/office/drawing/2014/main" id="{7F9F3118-1255-07EF-B9B6-F7069FC467DD}"/>
              </a:ext>
            </a:extLst>
          </p:cNvPr>
          <p:cNvSpPr txBox="1">
            <a:spLocks noChangeArrowheads="1"/>
          </p:cNvSpPr>
          <p:nvPr/>
        </p:nvSpPr>
        <p:spPr>
          <a:xfrm>
            <a:off x="5409106" y="1497497"/>
            <a:ext cx="1853086" cy="4858853"/>
          </a:xfrm>
          <a:prstGeom prst="roundRect">
            <a:avLst>
              <a:gd name="adj" fmla="val 5523"/>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altLang="fr-FR" sz="1400" dirty="0"/>
              <a:t>Les objectifs poursuivis</a:t>
            </a:r>
          </a:p>
          <a:p>
            <a:pPr marL="457200" lvl="1" indent="0">
              <a:buNone/>
            </a:pPr>
            <a:endParaRPr lang="fr-FR" sz="1400" b="1" dirty="0">
              <a:cs typeface="Calibri"/>
            </a:endParaRPr>
          </a:p>
          <a:p>
            <a:pPr marL="457200" lvl="1" indent="0">
              <a:buNone/>
            </a:pPr>
            <a:r>
              <a:rPr lang="fr-FR" sz="1400" dirty="0">
                <a:solidFill>
                  <a:srgbClr val="000000"/>
                </a:solidFill>
                <a:latin typeface="Arial"/>
                <a:cs typeface="Arial"/>
              </a:rPr>
              <a:t>Promouvoir l’utilisation du pouvoir prédictif du Machine Learning</a:t>
            </a:r>
            <a:endParaRPr lang="fr-FR" altLang="fr-FR" sz="1400" dirty="0">
              <a:solidFill>
                <a:srgbClr val="000000"/>
              </a:solidFill>
              <a:latin typeface="Arial"/>
              <a:cs typeface="Arial"/>
            </a:endParaRPr>
          </a:p>
        </p:txBody>
      </p:sp>
      <p:sp>
        <p:nvSpPr>
          <p:cNvPr id="18" name="AutoShape 18">
            <a:extLst>
              <a:ext uri="{FF2B5EF4-FFF2-40B4-BE49-F238E27FC236}">
                <a16:creationId xmlns:a16="http://schemas.microsoft.com/office/drawing/2014/main" id="{0C881EA6-8290-80E4-14C5-7B06D26606BD}"/>
              </a:ext>
            </a:extLst>
          </p:cNvPr>
          <p:cNvSpPr txBox="1">
            <a:spLocks noChangeArrowheads="1"/>
          </p:cNvSpPr>
          <p:nvPr/>
        </p:nvSpPr>
        <p:spPr>
          <a:xfrm>
            <a:off x="7402067" y="1497497"/>
            <a:ext cx="4424738" cy="4858853"/>
          </a:xfrm>
          <a:prstGeom prst="roundRect">
            <a:avLst>
              <a:gd name="adj" fmla="val 6662"/>
            </a:avLst>
          </a:prstGeom>
          <a:ln w="6350">
            <a:solidFill>
              <a:schemeClr val="accent1"/>
            </a:solidFill>
            <a:round/>
            <a:headEnd type="none" w="med" len="med"/>
            <a:tailEnd type="none" w="med" len="med"/>
          </a:ln>
        </p:spPr>
        <p:txBody>
          <a:bodyPr lIns="91440" tIns="45720" rIns="91440" bIns="45720" anchor="ctr"/>
          <a:lstStyle>
            <a:lvl1pPr marL="342900" indent="-342900" algn="l" defTabSz="914400" rtl="0" eaLnBrk="1" latinLnBrk="0" hangingPunct="1">
              <a:spcBef>
                <a:spcPct val="20000"/>
              </a:spcBef>
              <a:buClr>
                <a:srgbClr val="00B0F0"/>
              </a:buClr>
              <a:buFont typeface="Wingdings" pitchFamily="2" charset="2"/>
              <a:buChar char="Ø"/>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B0F0"/>
              </a:buClr>
              <a:buFont typeface="Courier New" pitchFamily="49" charset="0"/>
              <a:buChar char="o"/>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B0F0"/>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Wingdings" pitchFamily="2" charset="2"/>
              <a:buChar char="ü"/>
              <a:defRPr sz="1400" kern="1200">
                <a:solidFill>
                  <a:schemeClr val="tx1"/>
                </a:solidFill>
                <a:latin typeface="+mn-lt"/>
                <a:ea typeface="+mn-ea"/>
                <a:cs typeface="+mn-cs"/>
              </a:defRPr>
            </a:lvl4pPr>
            <a:lvl5pPr marL="2057400" indent="-228600" algn="l" defTabSz="914400" rtl="0" eaLnBrk="1" latinLnBrk="0" hangingPunct="1">
              <a:spcBef>
                <a:spcPct val="20000"/>
              </a:spcBef>
              <a:buClr>
                <a:srgbClr val="00B0F0"/>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fr-FR" altLang="fr-FR" sz="1400" dirty="0"/>
              <a:t>Nos prestations</a:t>
            </a:r>
          </a:p>
          <a:p>
            <a:pPr>
              <a:buNone/>
            </a:pPr>
            <a:endParaRPr lang="fr-FR" altLang="fr-FR" sz="1200" dirty="0"/>
          </a:p>
          <a:p>
            <a:r>
              <a:rPr lang="fr-FR" sz="1400" b="1" dirty="0">
                <a:solidFill>
                  <a:srgbClr val="000000"/>
                </a:solidFill>
                <a:latin typeface="Arial" pitchFamily="34" charset="0"/>
                <a:cs typeface="Arial" pitchFamily="34" charset="0"/>
              </a:rPr>
              <a:t>Définir et piloter de la feuille de route pour la mise en place du </a:t>
            </a:r>
            <a:r>
              <a:rPr lang="fr-FR" sz="1400" b="1" dirty="0">
                <a:solidFill>
                  <a:srgbClr val="000000"/>
                </a:solidFill>
                <a:latin typeface="Arial" pitchFamily="34" charset="0"/>
                <a:cs typeface="Arial" pitchFamily="34" charset="0"/>
                <a:sym typeface="Arial"/>
              </a:rPr>
              <a:t>modèle organisationnel analytique cible </a:t>
            </a:r>
            <a:r>
              <a:rPr lang="fr-FR" sz="1400" b="1" dirty="0">
                <a:solidFill>
                  <a:srgbClr val="000000"/>
                </a:solidFill>
                <a:latin typeface="Arial" pitchFamily="34" charset="0"/>
                <a:cs typeface="Arial" pitchFamily="34" charset="0"/>
              </a:rPr>
              <a:t>en fonction de la maturité des métiers de  l’entreprise </a:t>
            </a:r>
          </a:p>
          <a:p>
            <a:endParaRPr lang="fr-FR" sz="1400" b="1" dirty="0">
              <a:solidFill>
                <a:srgbClr val="000000"/>
              </a:solidFill>
              <a:latin typeface="Arial" pitchFamily="34" charset="0"/>
              <a:cs typeface="Arial" pitchFamily="34" charset="0"/>
            </a:endParaRPr>
          </a:p>
          <a:p>
            <a:r>
              <a:rPr lang="fr-FR" sz="1400" b="1" dirty="0">
                <a:solidFill>
                  <a:srgbClr val="000000"/>
                </a:solidFill>
                <a:latin typeface="Arial"/>
                <a:cs typeface="Arial"/>
              </a:rPr>
              <a:t>Choix des outils Machine Learning </a:t>
            </a:r>
            <a:endParaRPr lang="fr-FR" sz="1400" b="1" dirty="0">
              <a:solidFill>
                <a:srgbClr val="000000"/>
              </a:solidFill>
              <a:latin typeface="Arial" pitchFamily="34" charset="0"/>
              <a:cs typeface="Arial" pitchFamily="34" charset="0"/>
            </a:endParaRPr>
          </a:p>
          <a:p>
            <a:pPr marL="0" indent="0">
              <a:buNone/>
            </a:pPr>
            <a:endParaRPr lang="fr-FR" sz="1400" b="1" dirty="0">
              <a:solidFill>
                <a:srgbClr val="000000"/>
              </a:solidFill>
              <a:latin typeface="Arial" pitchFamily="34" charset="0"/>
              <a:cs typeface="Arial" pitchFamily="34" charset="0"/>
            </a:endParaRPr>
          </a:p>
          <a:p>
            <a:r>
              <a:rPr lang="fr-FR" sz="1400" b="1" dirty="0">
                <a:solidFill>
                  <a:srgbClr val="000000"/>
                </a:solidFill>
                <a:latin typeface="Arial" pitchFamily="34" charset="0"/>
                <a:cs typeface="Arial" pitchFamily="34" charset="0"/>
              </a:rPr>
              <a:t>Élaboration de modèles prédictifs pour des uses cases data </a:t>
            </a:r>
          </a:p>
          <a:p>
            <a:endParaRPr lang="fr-FR" sz="1400" b="1" dirty="0">
              <a:solidFill>
                <a:srgbClr val="000000"/>
              </a:solidFill>
              <a:latin typeface="Arial" pitchFamily="34" charset="0"/>
              <a:cs typeface="Arial" pitchFamily="34" charset="0"/>
            </a:endParaRPr>
          </a:p>
          <a:p>
            <a:r>
              <a:rPr lang="fr-FR" sz="1400" b="1" dirty="0">
                <a:solidFill>
                  <a:srgbClr val="000000"/>
                </a:solidFill>
                <a:latin typeface="Arial" pitchFamily="34" charset="0"/>
                <a:cs typeface="Arial" pitchFamily="34" charset="0"/>
              </a:rPr>
              <a:t>Monitoring des modèles existants</a:t>
            </a:r>
          </a:p>
        </p:txBody>
      </p:sp>
      <p:sp>
        <p:nvSpPr>
          <p:cNvPr id="13" name="Rectangle 12">
            <a:extLst>
              <a:ext uri="{FF2B5EF4-FFF2-40B4-BE49-F238E27FC236}">
                <a16:creationId xmlns:a16="http://schemas.microsoft.com/office/drawing/2014/main" id="{0D38DD78-439A-014B-5E11-0D5C30787C17}"/>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e la date 13">
            <a:extLst>
              <a:ext uri="{FF2B5EF4-FFF2-40B4-BE49-F238E27FC236}">
                <a16:creationId xmlns:a16="http://schemas.microsoft.com/office/drawing/2014/main" id="{18482E5F-9AA9-64E4-E8C0-25A02543FE99}"/>
              </a:ext>
            </a:extLst>
          </p:cNvPr>
          <p:cNvSpPr>
            <a:spLocks noGrp="1"/>
          </p:cNvSpPr>
          <p:nvPr>
            <p:ph type="dt" sz="half" idx="10"/>
          </p:nvPr>
        </p:nvSpPr>
        <p:spPr/>
        <p:txBody>
          <a:bodyPr/>
          <a:lstStyle/>
          <a:p>
            <a:fld id="{A7502DC3-2134-4F29-BAE3-821D9F707FDB}" type="datetime1">
              <a:rPr lang="fr-FR" smtClean="0"/>
              <a:t>14/01/2024</a:t>
            </a:fld>
            <a:endParaRPr lang="fr-FR"/>
          </a:p>
        </p:txBody>
      </p:sp>
      <p:sp>
        <p:nvSpPr>
          <p:cNvPr id="19" name="Espace réservé du numéro de diapositive 18">
            <a:extLst>
              <a:ext uri="{FF2B5EF4-FFF2-40B4-BE49-F238E27FC236}">
                <a16:creationId xmlns:a16="http://schemas.microsoft.com/office/drawing/2014/main" id="{DE90ACE7-C1BD-F61B-443E-0DB8E844ED14}"/>
              </a:ext>
            </a:extLst>
          </p:cNvPr>
          <p:cNvSpPr>
            <a:spLocks noGrp="1"/>
          </p:cNvSpPr>
          <p:nvPr>
            <p:ph type="sldNum" sz="quarter" idx="12"/>
          </p:nvPr>
        </p:nvSpPr>
        <p:spPr>
          <a:xfrm>
            <a:off x="8372062" y="6356350"/>
            <a:ext cx="2743200" cy="365125"/>
          </a:xfrm>
        </p:spPr>
        <p:txBody>
          <a:bodyPr/>
          <a:lstStyle/>
          <a:p>
            <a:fld id="{B7D1BCB7-313E-4C59-B0F5-1B458F9529EC}" type="slidenum">
              <a:rPr lang="fr-FR" smtClean="0"/>
              <a:t>8</a:t>
            </a:fld>
            <a:endParaRPr lang="fr-FR"/>
          </a:p>
        </p:txBody>
      </p:sp>
      <p:pic>
        <p:nvPicPr>
          <p:cNvPr id="6" name="Graphique 5" descr="Cerveau dans une tête avec un remplissage uni">
            <a:extLst>
              <a:ext uri="{FF2B5EF4-FFF2-40B4-BE49-F238E27FC236}">
                <a16:creationId xmlns:a16="http://schemas.microsoft.com/office/drawing/2014/main" id="{2B0AE493-A3A4-4FC3-9739-99232F6D64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1497497"/>
            <a:ext cx="4034561" cy="4592979"/>
          </a:xfrm>
          <a:prstGeom prst="rect">
            <a:avLst/>
          </a:prstGeom>
        </p:spPr>
      </p:pic>
    </p:spTree>
    <p:extLst>
      <p:ext uri="{BB962C8B-B14F-4D97-AF65-F5344CB8AC3E}">
        <p14:creationId xmlns:p14="http://schemas.microsoft.com/office/powerpoint/2010/main" val="104338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CAAD9-0E06-85CF-336E-20713E0C9254}"/>
              </a:ext>
            </a:extLst>
          </p:cNvPr>
          <p:cNvSpPr>
            <a:spLocks noGrp="1"/>
          </p:cNvSpPr>
          <p:nvPr>
            <p:ph type="title"/>
          </p:nvPr>
        </p:nvSpPr>
        <p:spPr>
          <a:xfrm>
            <a:off x="3037990" y="940735"/>
            <a:ext cx="8483935" cy="692309"/>
          </a:xfrm>
        </p:spPr>
        <p:txBody>
          <a:bodyPr>
            <a:normAutofit/>
          </a:bodyPr>
          <a:lstStyle/>
          <a:p>
            <a:pPr marL="457200" indent="-457200">
              <a:buFont typeface="+mj-lt"/>
              <a:buAutoNum type="arabicPeriod"/>
            </a:pPr>
            <a:r>
              <a:rPr lang="fr-FR" sz="2000" b="1" dirty="0"/>
              <a:t>Des outils qui permettent de rationnaliser, d’optimiser et garantir la qualité des prestations</a:t>
            </a:r>
          </a:p>
        </p:txBody>
      </p:sp>
      <p:sp>
        <p:nvSpPr>
          <p:cNvPr id="3" name="Espace réservé du contenu 2">
            <a:extLst>
              <a:ext uri="{FF2B5EF4-FFF2-40B4-BE49-F238E27FC236}">
                <a16:creationId xmlns:a16="http://schemas.microsoft.com/office/drawing/2014/main" id="{A89D42BC-3498-B1C6-04DF-7458D7662687}"/>
              </a:ext>
            </a:extLst>
          </p:cNvPr>
          <p:cNvSpPr>
            <a:spLocks noGrp="1"/>
          </p:cNvSpPr>
          <p:nvPr>
            <p:ph idx="1"/>
          </p:nvPr>
        </p:nvSpPr>
        <p:spPr>
          <a:xfrm>
            <a:off x="3037991" y="1571447"/>
            <a:ext cx="8769696" cy="921450"/>
          </a:xfrm>
        </p:spPr>
        <p:txBody>
          <a:bodyPr>
            <a:normAutofit/>
          </a:bodyPr>
          <a:lstStyle/>
          <a:p>
            <a:pPr marL="0" indent="0">
              <a:buNone/>
            </a:pPr>
            <a:r>
              <a:rPr lang="fr-FR" altLang="fr-FR" sz="1400" dirty="0">
                <a:latin typeface="Arial"/>
                <a:cs typeface="Arial"/>
              </a:rPr>
              <a:t>Nous proposons des prestations qui s’appuient sur des méthodes et des outils développés, formalisés et enrichis au cours des expériences acquises sur de nombreux projets de transformation data afin de mettre à disposition à nos clients notre expertise data tout au long du cycle de transformation, de l’avant-projet au maintien en condition opérationnelle</a:t>
            </a:r>
          </a:p>
          <a:p>
            <a:pPr lvl="1"/>
            <a:endParaRPr lang="fr-FR" altLang="fr-FR" sz="1400" dirty="0">
              <a:latin typeface="Arial"/>
              <a:cs typeface="Arial"/>
            </a:endParaRPr>
          </a:p>
        </p:txBody>
      </p:sp>
      <p:sp>
        <p:nvSpPr>
          <p:cNvPr id="22" name="Flèche : pentagone 21">
            <a:extLst>
              <a:ext uri="{FF2B5EF4-FFF2-40B4-BE49-F238E27FC236}">
                <a16:creationId xmlns:a16="http://schemas.microsoft.com/office/drawing/2014/main" id="{56D8BD94-1DB3-F0F7-3091-DAC62906993B}"/>
              </a:ext>
            </a:extLst>
          </p:cNvPr>
          <p:cNvSpPr/>
          <p:nvPr/>
        </p:nvSpPr>
        <p:spPr>
          <a:xfrm>
            <a:off x="3109998" y="2679049"/>
            <a:ext cx="1535158" cy="532656"/>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Initialiser</a:t>
            </a:r>
          </a:p>
        </p:txBody>
      </p:sp>
      <p:sp>
        <p:nvSpPr>
          <p:cNvPr id="23" name="Flèche : chevron 22">
            <a:extLst>
              <a:ext uri="{FF2B5EF4-FFF2-40B4-BE49-F238E27FC236}">
                <a16:creationId xmlns:a16="http://schemas.microsoft.com/office/drawing/2014/main" id="{96BD448E-DA1F-AAB1-3A17-4051EC65A94A}"/>
              </a:ext>
            </a:extLst>
          </p:cNvPr>
          <p:cNvSpPr/>
          <p:nvPr/>
        </p:nvSpPr>
        <p:spPr>
          <a:xfrm>
            <a:off x="4539181" y="2676668"/>
            <a:ext cx="1366511" cy="53741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Observer et analyser </a:t>
            </a:r>
          </a:p>
        </p:txBody>
      </p:sp>
      <p:sp>
        <p:nvSpPr>
          <p:cNvPr id="24" name="Flèche : chevron 23">
            <a:extLst>
              <a:ext uri="{FF2B5EF4-FFF2-40B4-BE49-F238E27FC236}">
                <a16:creationId xmlns:a16="http://schemas.microsoft.com/office/drawing/2014/main" id="{0E5865C2-9FEF-771F-69C0-218C5EB48975}"/>
              </a:ext>
            </a:extLst>
          </p:cNvPr>
          <p:cNvSpPr/>
          <p:nvPr/>
        </p:nvSpPr>
        <p:spPr>
          <a:xfrm>
            <a:off x="5799715" y="2676668"/>
            <a:ext cx="1278776" cy="53741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Aider à décider</a:t>
            </a:r>
          </a:p>
        </p:txBody>
      </p:sp>
      <p:sp>
        <p:nvSpPr>
          <p:cNvPr id="25" name="Flèche : chevron 24">
            <a:extLst>
              <a:ext uri="{FF2B5EF4-FFF2-40B4-BE49-F238E27FC236}">
                <a16:creationId xmlns:a16="http://schemas.microsoft.com/office/drawing/2014/main" id="{83042A87-E437-E258-35EA-7A8B0D033FD5}"/>
              </a:ext>
            </a:extLst>
          </p:cNvPr>
          <p:cNvSpPr/>
          <p:nvPr/>
        </p:nvSpPr>
        <p:spPr>
          <a:xfrm>
            <a:off x="6972515" y="2676668"/>
            <a:ext cx="1278776" cy="53741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Faire plan d’action</a:t>
            </a:r>
          </a:p>
        </p:txBody>
      </p:sp>
      <p:sp>
        <p:nvSpPr>
          <p:cNvPr id="26" name="Flèche : chevron 25">
            <a:extLst>
              <a:ext uri="{FF2B5EF4-FFF2-40B4-BE49-F238E27FC236}">
                <a16:creationId xmlns:a16="http://schemas.microsoft.com/office/drawing/2014/main" id="{DF1C3EE2-91AC-9650-52D8-41B56E75AC25}"/>
              </a:ext>
            </a:extLst>
          </p:cNvPr>
          <p:cNvSpPr/>
          <p:nvPr/>
        </p:nvSpPr>
        <p:spPr>
          <a:xfrm>
            <a:off x="8145315" y="2676668"/>
            <a:ext cx="2801794" cy="537418"/>
          </a:xfrm>
          <a:prstGeom prst="chevron">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2"/>
                </a:solidFill>
              </a:rPr>
              <a:t>Data  </a:t>
            </a:r>
          </a:p>
        </p:txBody>
      </p:sp>
      <p:sp>
        <p:nvSpPr>
          <p:cNvPr id="27" name="Flèche : chevron 26">
            <a:extLst>
              <a:ext uri="{FF2B5EF4-FFF2-40B4-BE49-F238E27FC236}">
                <a16:creationId xmlns:a16="http://schemas.microsoft.com/office/drawing/2014/main" id="{34C7B763-C8B0-9682-08ED-4D2C2A288155}"/>
              </a:ext>
            </a:extLst>
          </p:cNvPr>
          <p:cNvSpPr/>
          <p:nvPr/>
        </p:nvSpPr>
        <p:spPr>
          <a:xfrm>
            <a:off x="10799278" y="2676668"/>
            <a:ext cx="1278776" cy="537418"/>
          </a:xfrm>
          <a:prstGeom prst="chevr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t>Piloter</a:t>
            </a:r>
          </a:p>
        </p:txBody>
      </p:sp>
      <p:sp>
        <p:nvSpPr>
          <p:cNvPr id="28" name="ZoneTexte 27">
            <a:extLst>
              <a:ext uri="{FF2B5EF4-FFF2-40B4-BE49-F238E27FC236}">
                <a16:creationId xmlns:a16="http://schemas.microsoft.com/office/drawing/2014/main" id="{30C13045-7467-EADF-46F4-3C5E2607143B}"/>
              </a:ext>
            </a:extLst>
          </p:cNvPr>
          <p:cNvSpPr txBox="1"/>
          <p:nvPr/>
        </p:nvSpPr>
        <p:spPr>
          <a:xfrm>
            <a:off x="3037991" y="3218408"/>
            <a:ext cx="1483839" cy="3044423"/>
          </a:xfrm>
          <a:prstGeom prst="rect">
            <a:avLst/>
          </a:prstGeom>
          <a:noFill/>
        </p:spPr>
        <p:txBody>
          <a:bodyPr wrap="square" rtlCol="0">
            <a:spAutoFit/>
          </a:bodyPr>
          <a:lstStyle/>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Note de cadrage</a:t>
            </a:r>
          </a:p>
          <a:p>
            <a:endParaRPr lang="fr-FR" sz="1200" dirty="0">
              <a:latin typeface="Arial" panose="020B0604020202020204" pitchFamily="34" charset="0"/>
              <a:ea typeface="Times New Roman" panose="02020603050405020304" pitchFamily="18" charset="0"/>
              <a:cs typeface="Times New Roman" panose="02020603050405020304" pitchFamily="18" charset="0"/>
            </a:endParaRPr>
          </a:p>
          <a:p>
            <a:pPr marL="171450" indent="-171450">
              <a:lnSpc>
                <a:spcPts val="1100"/>
              </a:lnSpc>
              <a:buFont typeface="Arial" panose="020B0604020202020204" pitchFamily="34" charset="0"/>
              <a:buChar char="•"/>
            </a:pPr>
            <a:r>
              <a:rPr lang="fr-FR" sz="1200" dirty="0">
                <a:latin typeface="Arial" panose="020B0604020202020204" pitchFamily="34" charset="0"/>
                <a:cs typeface="Times New Roman" panose="02020603050405020304" pitchFamily="18" charset="0"/>
              </a:rPr>
              <a:t>Check liste réunion de lancement</a:t>
            </a:r>
          </a:p>
          <a:p>
            <a:pPr marL="171450" indent="-171450">
              <a:lnSpc>
                <a:spcPts val="1100"/>
              </a:lnSpc>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lnSpc>
                <a:spcPts val="1100"/>
              </a:lnSpc>
              <a:buFont typeface="Arial" panose="020B0604020202020204" pitchFamily="34" charset="0"/>
              <a:buChar char="•"/>
            </a:pPr>
            <a:r>
              <a:rPr lang="fr-FR" sz="1200" dirty="0">
                <a:latin typeface="Arial" panose="020B0604020202020204" pitchFamily="34" charset="0"/>
                <a:cs typeface="Times New Roman" panose="02020603050405020304" pitchFamily="18" charset="0"/>
              </a:rPr>
              <a:t>Template annuaire du projet</a:t>
            </a:r>
          </a:p>
          <a:p>
            <a:pPr marL="171450" indent="-171450">
              <a:lnSpc>
                <a:spcPts val="1100"/>
              </a:lnSpc>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lnSpc>
                <a:spcPts val="1100"/>
              </a:lnSpc>
              <a:buFont typeface="Arial" panose="020B0604020202020204" pitchFamily="34" charset="0"/>
              <a:buChar char="•"/>
            </a:pPr>
            <a:r>
              <a:rPr lang="fr-FR" sz="1200" dirty="0">
                <a:latin typeface="Arial" panose="020B0604020202020204" pitchFamily="34" charset="0"/>
                <a:cs typeface="Times New Roman" panose="02020603050405020304" pitchFamily="18" charset="0"/>
              </a:rPr>
              <a:t>Check liste choix d’outil BI et data</a:t>
            </a:r>
          </a:p>
          <a:p>
            <a:pPr marL="171450" indent="-171450">
              <a:lnSpc>
                <a:spcPts val="1100"/>
              </a:lnSpc>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lnSpc>
                <a:spcPts val="1100"/>
              </a:lnSpc>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a:t>
            </a:r>
            <a:r>
              <a:rPr lang="fr-FR" sz="1200" dirty="0">
                <a:latin typeface="Arial" panose="020B0604020202020204" pitchFamily="34" charset="0"/>
                <a:cs typeface="Times New Roman" panose="02020603050405020304" pitchFamily="18" charset="0"/>
              </a:rPr>
              <a:t>pour l’identification des uses cases Data </a:t>
            </a:r>
          </a:p>
        </p:txBody>
      </p:sp>
      <p:sp>
        <p:nvSpPr>
          <p:cNvPr id="29" name="ZoneTexte 28">
            <a:extLst>
              <a:ext uri="{FF2B5EF4-FFF2-40B4-BE49-F238E27FC236}">
                <a16:creationId xmlns:a16="http://schemas.microsoft.com/office/drawing/2014/main" id="{25BEB01F-12E5-F32F-B1D3-E01F7ABE7810}"/>
              </a:ext>
            </a:extLst>
          </p:cNvPr>
          <p:cNvSpPr txBox="1"/>
          <p:nvPr/>
        </p:nvSpPr>
        <p:spPr>
          <a:xfrm>
            <a:off x="4485174" y="3218407"/>
            <a:ext cx="1217112" cy="3231654"/>
          </a:xfrm>
          <a:prstGeom prst="rect">
            <a:avLst/>
          </a:prstGeom>
          <a:noFill/>
        </p:spPr>
        <p:txBody>
          <a:bodyPr wrap="square" rtlCol="0">
            <a:spAutoFit/>
          </a:bodyPr>
          <a:lstStyle>
            <a:defPPr>
              <a:defRPr lang="fr-FR"/>
            </a:defPPr>
            <a:lvl1pPr marL="171450" indent="-171450">
              <a:buFont typeface="Arial" panose="020B0604020202020204" pitchFamily="34" charset="0"/>
              <a:buChar char="•"/>
              <a:defRPr sz="1200">
                <a:effectLst/>
                <a:latin typeface="Arial" panose="020B0604020202020204" pitchFamily="34" charset="0"/>
                <a:ea typeface="Times New Roman" panose="02020603050405020304" pitchFamily="18" charset="0"/>
                <a:cs typeface="Times New Roman" panose="02020603050405020304" pitchFamily="18" charset="0"/>
              </a:defRPr>
            </a:lvl1pPr>
          </a:lstStyle>
          <a:p>
            <a:r>
              <a:rPr lang="fr-FR" dirty="0"/>
              <a:t>Modèle et guide d’entretien</a:t>
            </a:r>
          </a:p>
          <a:p>
            <a:endParaRPr lang="fr-FR" dirty="0"/>
          </a:p>
          <a:p>
            <a:r>
              <a:rPr lang="fr-FR" dirty="0"/>
              <a:t>Outil de suivi des Actions, Décision et faits marquants</a:t>
            </a:r>
          </a:p>
          <a:p>
            <a:endParaRPr lang="fr-FR" dirty="0"/>
          </a:p>
          <a:p>
            <a:r>
              <a:rPr lang="fr-FR" dirty="0"/>
              <a:t>Modèle et guide compte rendu réunion</a:t>
            </a:r>
          </a:p>
          <a:p>
            <a:endParaRPr lang="fr-FR" dirty="0"/>
          </a:p>
        </p:txBody>
      </p:sp>
      <p:sp>
        <p:nvSpPr>
          <p:cNvPr id="30" name="ZoneTexte 29">
            <a:extLst>
              <a:ext uri="{FF2B5EF4-FFF2-40B4-BE49-F238E27FC236}">
                <a16:creationId xmlns:a16="http://schemas.microsoft.com/office/drawing/2014/main" id="{8B488E55-2D2C-E64A-F8DF-64785C8C6CDC}"/>
              </a:ext>
            </a:extLst>
          </p:cNvPr>
          <p:cNvSpPr txBox="1"/>
          <p:nvPr/>
        </p:nvSpPr>
        <p:spPr>
          <a:xfrm>
            <a:off x="5623442" y="3218408"/>
            <a:ext cx="1383729" cy="954107"/>
          </a:xfrm>
          <a:prstGeom prst="rect">
            <a:avLst/>
          </a:prstGeom>
          <a:noFill/>
        </p:spPr>
        <p:txBody>
          <a:bodyPr wrap="square" rtlCol="0">
            <a:spAutoFit/>
          </a:bodyPr>
          <a:lstStyle/>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de Choix de scénario</a:t>
            </a:r>
            <a:endParaRPr lang="fr-FR" sz="1200" dirty="0">
              <a:latin typeface="Arial" panose="020B0604020202020204" pitchFamily="34" charset="0"/>
              <a:cs typeface="Times New Roman" panose="02020603050405020304" pitchFamily="18" charset="0"/>
            </a:endParaRPr>
          </a:p>
          <a:p>
            <a:endParaRPr lang="fr-FR" sz="1000" dirty="0">
              <a:ea typeface="Times New Roman" panose="02020603050405020304" pitchFamily="18" charset="0"/>
              <a:cs typeface="Times New Roman" panose="02020603050405020304" pitchFamily="18" charset="0"/>
            </a:endParaRPr>
          </a:p>
          <a:p>
            <a:endParaRPr lang="fr-FR" sz="1000" dirty="0"/>
          </a:p>
        </p:txBody>
      </p:sp>
      <p:sp>
        <p:nvSpPr>
          <p:cNvPr id="31" name="ZoneTexte 30">
            <a:extLst>
              <a:ext uri="{FF2B5EF4-FFF2-40B4-BE49-F238E27FC236}">
                <a16:creationId xmlns:a16="http://schemas.microsoft.com/office/drawing/2014/main" id="{7F4DA908-D29F-E339-88A7-9B85DA7896D4}"/>
              </a:ext>
            </a:extLst>
          </p:cNvPr>
          <p:cNvSpPr txBox="1"/>
          <p:nvPr/>
        </p:nvSpPr>
        <p:spPr>
          <a:xfrm>
            <a:off x="6982854" y="3218408"/>
            <a:ext cx="1178876" cy="2062103"/>
          </a:xfrm>
          <a:prstGeom prst="rect">
            <a:avLst/>
          </a:prstGeom>
          <a:noFill/>
        </p:spPr>
        <p:txBody>
          <a:bodyPr wrap="square" rtlCol="0">
            <a:spAutoFit/>
          </a:bodyPr>
          <a:lstStyle/>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de construction du RACI</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d’</a:t>
            </a:r>
            <a:r>
              <a:rPr lang="fr-FR" sz="1200" dirty="0">
                <a:latin typeface="Arial" panose="020B0604020202020204" pitchFamily="34" charset="0"/>
                <a:cs typeface="Times New Roman" panose="02020603050405020304" pitchFamily="18" charset="0"/>
              </a:rPr>
              <a:t>Analyse des risques</a:t>
            </a:r>
          </a:p>
          <a:p>
            <a:endParaRPr lang="fr-FR" sz="1000" dirty="0">
              <a:ea typeface="Times New Roman" panose="02020603050405020304" pitchFamily="18" charset="0"/>
              <a:cs typeface="Times New Roman" panose="02020603050405020304" pitchFamily="18" charset="0"/>
            </a:endParaRPr>
          </a:p>
          <a:p>
            <a:endParaRPr lang="fr-FR" sz="1000" dirty="0"/>
          </a:p>
        </p:txBody>
      </p:sp>
      <p:sp>
        <p:nvSpPr>
          <p:cNvPr id="32" name="ZoneTexte 31">
            <a:extLst>
              <a:ext uri="{FF2B5EF4-FFF2-40B4-BE49-F238E27FC236}">
                <a16:creationId xmlns:a16="http://schemas.microsoft.com/office/drawing/2014/main" id="{C0E5E94A-022D-2FA1-1734-6E7C078438D0}"/>
              </a:ext>
            </a:extLst>
          </p:cNvPr>
          <p:cNvSpPr txBox="1"/>
          <p:nvPr/>
        </p:nvSpPr>
        <p:spPr>
          <a:xfrm>
            <a:off x="8177112" y="3211705"/>
            <a:ext cx="2517322"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Benchmark des organisations data et analytique</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d’architecture data </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de dictionnaire de données</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de politique de données (Qualité, MDM, Metadata, protection…)</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de définition de use case Data </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SFD BI</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cs typeface="Times New Roman" panose="02020603050405020304" pitchFamily="18" charset="0"/>
              </a:rPr>
              <a:t>Modèle / check liste SFD Data </a:t>
            </a:r>
            <a:endParaRPr lang="fr-FR" sz="1000" dirty="0"/>
          </a:p>
        </p:txBody>
      </p:sp>
      <p:sp>
        <p:nvSpPr>
          <p:cNvPr id="33" name="ZoneTexte 32">
            <a:extLst>
              <a:ext uri="{FF2B5EF4-FFF2-40B4-BE49-F238E27FC236}">
                <a16:creationId xmlns:a16="http://schemas.microsoft.com/office/drawing/2014/main" id="{83FA15F9-C340-F3D3-2B0C-C40E3A76C6C4}"/>
              </a:ext>
            </a:extLst>
          </p:cNvPr>
          <p:cNvSpPr txBox="1"/>
          <p:nvPr/>
        </p:nvSpPr>
        <p:spPr>
          <a:xfrm>
            <a:off x="10742847" y="3218408"/>
            <a:ext cx="1383729" cy="1692771"/>
          </a:xfrm>
          <a:prstGeom prst="rect">
            <a:avLst/>
          </a:prstGeom>
          <a:noFill/>
        </p:spPr>
        <p:txBody>
          <a:bodyPr wrap="square" rtlCol="0">
            <a:spAutoFit/>
          </a:bodyPr>
          <a:lstStyle/>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de JATO</a:t>
            </a:r>
          </a:p>
          <a:p>
            <a:pPr marL="171450" indent="-171450">
              <a:buFont typeface="Arial" panose="020B0604020202020204" pitchFamily="34" charset="0"/>
              <a:buChar char="•"/>
            </a:pPr>
            <a:endParaRPr lang="fr-FR" sz="1200" dirty="0">
              <a:latin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fr-FR" sz="1200" dirty="0">
                <a:latin typeface="Arial" panose="020B0604020202020204" pitchFamily="34" charset="0"/>
                <a:ea typeface="Times New Roman" panose="02020603050405020304" pitchFamily="18" charset="0"/>
                <a:cs typeface="Times New Roman" panose="02020603050405020304" pitchFamily="18" charset="0"/>
              </a:rPr>
              <a:t>Modèle et guide d’</a:t>
            </a:r>
            <a:r>
              <a:rPr lang="fr-FR" sz="1200" dirty="0">
                <a:latin typeface="Arial" panose="020B0604020202020204" pitchFamily="34" charset="0"/>
                <a:cs typeface="Times New Roman" panose="02020603050405020304" pitchFamily="18" charset="0"/>
              </a:rPr>
              <a:t>Analyse des risques</a:t>
            </a:r>
          </a:p>
          <a:p>
            <a:endParaRPr lang="fr-FR" sz="1000" dirty="0">
              <a:ea typeface="Times New Roman" panose="02020603050405020304" pitchFamily="18" charset="0"/>
              <a:cs typeface="Times New Roman" panose="02020603050405020304" pitchFamily="18" charset="0"/>
            </a:endParaRPr>
          </a:p>
          <a:p>
            <a:endParaRPr lang="fr-FR" sz="1000" dirty="0"/>
          </a:p>
        </p:txBody>
      </p:sp>
      <p:sp>
        <p:nvSpPr>
          <p:cNvPr id="6" name="ZoneTexte 5">
            <a:extLst>
              <a:ext uri="{FF2B5EF4-FFF2-40B4-BE49-F238E27FC236}">
                <a16:creationId xmlns:a16="http://schemas.microsoft.com/office/drawing/2014/main" id="{0EEF9AA2-5152-9813-93A4-D10AA944B4B0}"/>
              </a:ext>
            </a:extLst>
          </p:cNvPr>
          <p:cNvSpPr txBox="1"/>
          <p:nvPr/>
        </p:nvSpPr>
        <p:spPr>
          <a:xfrm>
            <a:off x="96193" y="111705"/>
            <a:ext cx="6426118" cy="523220"/>
          </a:xfrm>
          <a:prstGeom prst="rect">
            <a:avLst/>
          </a:prstGeom>
          <a:noFill/>
        </p:spPr>
        <p:txBody>
          <a:bodyPr wrap="none" lIns="91440" tIns="45720" rIns="91440" bIns="45720" rtlCol="0" anchor="t">
            <a:spAutoFit/>
          </a:bodyPr>
          <a:lstStyle/>
          <a:p>
            <a:r>
              <a:rPr lang="fr-FR" sz="2800" dirty="0"/>
              <a:t>Nos atouts pour les prestations de conseil  </a:t>
            </a:r>
          </a:p>
        </p:txBody>
      </p:sp>
      <p:sp>
        <p:nvSpPr>
          <p:cNvPr id="7" name="Rectangle 6">
            <a:extLst>
              <a:ext uri="{FF2B5EF4-FFF2-40B4-BE49-F238E27FC236}">
                <a16:creationId xmlns:a16="http://schemas.microsoft.com/office/drawing/2014/main" id="{C3EA0CE5-1F80-A078-068D-011D2A22E32B}"/>
              </a:ext>
            </a:extLst>
          </p:cNvPr>
          <p:cNvSpPr/>
          <p:nvPr/>
        </p:nvSpPr>
        <p:spPr>
          <a:xfrm>
            <a:off x="0" y="913299"/>
            <a:ext cx="3299792" cy="66261"/>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 la date 7">
            <a:extLst>
              <a:ext uri="{FF2B5EF4-FFF2-40B4-BE49-F238E27FC236}">
                <a16:creationId xmlns:a16="http://schemas.microsoft.com/office/drawing/2014/main" id="{60FCBBBB-8522-524B-FD19-0AD554BB4098}"/>
              </a:ext>
            </a:extLst>
          </p:cNvPr>
          <p:cNvSpPr>
            <a:spLocks noGrp="1"/>
          </p:cNvSpPr>
          <p:nvPr>
            <p:ph type="dt" sz="half" idx="10"/>
          </p:nvPr>
        </p:nvSpPr>
        <p:spPr/>
        <p:txBody>
          <a:bodyPr/>
          <a:lstStyle/>
          <a:p>
            <a:fld id="{157F0BB5-ACBB-483E-BB29-9B8D7018F905}" type="datetime1">
              <a:rPr lang="fr-FR" smtClean="0"/>
              <a:t>14/01/2024</a:t>
            </a:fld>
            <a:endParaRPr lang="fr-FR"/>
          </a:p>
        </p:txBody>
      </p:sp>
      <p:sp>
        <p:nvSpPr>
          <p:cNvPr id="10" name="Espace réservé du numéro de diapositive 9">
            <a:extLst>
              <a:ext uri="{FF2B5EF4-FFF2-40B4-BE49-F238E27FC236}">
                <a16:creationId xmlns:a16="http://schemas.microsoft.com/office/drawing/2014/main" id="{E04CCA86-EA5F-C1B0-2F10-8EC6ABBE7FA9}"/>
              </a:ext>
            </a:extLst>
          </p:cNvPr>
          <p:cNvSpPr>
            <a:spLocks noGrp="1"/>
          </p:cNvSpPr>
          <p:nvPr>
            <p:ph type="sldNum" sz="quarter" idx="12"/>
          </p:nvPr>
        </p:nvSpPr>
        <p:spPr/>
        <p:txBody>
          <a:bodyPr/>
          <a:lstStyle/>
          <a:p>
            <a:fld id="{B7D1BCB7-313E-4C59-B0F5-1B458F9529EC}" type="slidenum">
              <a:rPr lang="fr-FR" smtClean="0"/>
              <a:t>9</a:t>
            </a:fld>
            <a:endParaRPr lang="fr-FR"/>
          </a:p>
        </p:txBody>
      </p:sp>
      <p:pic>
        <p:nvPicPr>
          <p:cNvPr id="13" name="Graphique 12" descr="Enseignant avec un remplissage uni">
            <a:extLst>
              <a:ext uri="{FF2B5EF4-FFF2-40B4-BE49-F238E27FC236}">
                <a16:creationId xmlns:a16="http://schemas.microsoft.com/office/drawing/2014/main" id="{F4DA313F-7D5A-49AB-AC1F-6669C2E8E4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119" y="2101880"/>
            <a:ext cx="2422614" cy="3600986"/>
          </a:xfrm>
          <a:prstGeom prst="rect">
            <a:avLst/>
          </a:prstGeom>
        </p:spPr>
      </p:pic>
    </p:spTree>
    <p:extLst>
      <p:ext uri="{BB962C8B-B14F-4D97-AF65-F5344CB8AC3E}">
        <p14:creationId xmlns:p14="http://schemas.microsoft.com/office/powerpoint/2010/main" val="17649833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1805</Words>
  <Application>Microsoft Office PowerPoint</Application>
  <PresentationFormat>Grand écran</PresentationFormat>
  <Paragraphs>285</Paragraphs>
  <Slides>15</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Calibri Light</vt:lpstr>
      <vt:lpstr>Century Gothic</vt:lpstr>
      <vt:lpstr>Courier New</vt:lpstr>
      <vt:lpstr>Wingdings</vt:lpstr>
      <vt:lpstr>Thème Office</vt:lpstr>
      <vt:lpstr>SYSTEME AND DATA DRIVEN</vt:lpstr>
      <vt:lpstr>Sommaire </vt:lpstr>
      <vt:lpstr>Présentation PowerPoint</vt:lpstr>
      <vt:lpstr>SYSTEME &amp; DATA DRIVEN propose une gamme de prestations pour accompagner la transformation data des entreprises</vt:lpstr>
      <vt:lpstr>1-Data Gouvernance &amp; Management </vt:lpstr>
      <vt:lpstr>2-Data use cases Ideation &amp; Management </vt:lpstr>
      <vt:lpstr>3-Business Intelligence &amp; Analytics</vt:lpstr>
      <vt:lpstr>4-Machine Learning</vt:lpstr>
      <vt:lpstr>Des outils qui permettent de rationnaliser, d’optimiser et garantir la qualité des prestations</vt:lpstr>
      <vt:lpstr>Une prestation pilotée afin de garantir la qualité</vt:lpstr>
      <vt:lpstr>Nos atouts pour la mise en place des modèles Machine Learning </vt:lpstr>
      <vt:lpstr>Présentation PowerPoint</vt:lpstr>
      <vt:lpstr>Manager expert Transformation data</vt:lpstr>
      <vt:lpstr>Présentation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OFFRE SYSTEME AND DATA DRIVEN</dc:title>
  <dc:creator>meryem squalli</dc:creator>
  <cp:lastModifiedBy>meryem squalli</cp:lastModifiedBy>
  <cp:revision>25</cp:revision>
  <dcterms:created xsi:type="dcterms:W3CDTF">2024-01-13T18:56:21Z</dcterms:created>
  <dcterms:modified xsi:type="dcterms:W3CDTF">2024-01-16T19:07:43Z</dcterms:modified>
</cp:coreProperties>
</file>